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1" r:id="rId4"/>
  </p:sldMasterIdLst>
  <p:notesMasterIdLst>
    <p:notesMasterId r:id="rId9"/>
  </p:notesMasterIdLst>
  <p:sldIdLst>
    <p:sldId id="260" r:id="rId5"/>
    <p:sldId id="261" r:id="rId6"/>
    <p:sldId id="262" r:id="rId7"/>
    <p:sldId id="263" r:id="rId8"/>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1C57"/>
    <a:srgbClr val="01A9A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78"/>
    <p:restoredTop sz="94694"/>
  </p:normalViewPr>
  <p:slideViewPr>
    <p:cSldViewPr snapToGrid="0" snapToObjects="1">
      <p:cViewPr varScale="1">
        <p:scale>
          <a:sx n="65" d="100"/>
          <a:sy n="65" d="100"/>
        </p:scale>
        <p:origin x="348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9016E7-EE6A-8048-AFEB-8D3A88961F70}" type="datetimeFigureOut">
              <a:rPr lang="fr-FR" smtClean="0"/>
              <a:t>03/06/2024</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88B89C-5A25-F94D-85F0-AD4A04010976}" type="slidenum">
              <a:rPr lang="fr-FR" smtClean="0"/>
              <a:t>‹N°›</a:t>
            </a:fld>
            <a:endParaRPr lang="fr-FR"/>
          </a:p>
        </p:txBody>
      </p:sp>
    </p:spTree>
    <p:extLst>
      <p:ext uri="{BB962C8B-B14F-4D97-AF65-F5344CB8AC3E}">
        <p14:creationId xmlns:p14="http://schemas.microsoft.com/office/powerpoint/2010/main" val="4245539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519728" y="1849120"/>
            <a:ext cx="3060599" cy="7811283"/>
          </a:xfrm>
        </p:spPr>
        <p:txBody>
          <a:bodyPr/>
          <a:lstStyle/>
          <a:p>
            <a:pPr lvl="0"/>
            <a:r>
              <a:rPr lang="fr-CA" dirty="0"/>
              <a:t>Cliquez pour modifier les styles du texte du masque</a:t>
            </a:r>
          </a:p>
          <a:p>
            <a:pPr lvl="1"/>
            <a:r>
              <a:rPr lang="fr-CA" dirty="0"/>
              <a:t>Deuxième niveau</a:t>
            </a:r>
          </a:p>
          <a:p>
            <a:pPr lvl="2"/>
            <a:r>
              <a:rPr lang="fr-CA" dirty="0"/>
              <a:t>Troisième niveau</a:t>
            </a:r>
          </a:p>
          <a:p>
            <a:pPr lvl="3"/>
            <a:r>
              <a:rPr lang="fr-CA" dirty="0"/>
              <a:t>Quatrième niveau</a:t>
            </a:r>
          </a:p>
          <a:p>
            <a:pPr lvl="4"/>
            <a:r>
              <a:rPr lang="fr-CA" dirty="0"/>
              <a:t>Cinquième niveau</a:t>
            </a:r>
            <a:endParaRPr lang="en-US" dirty="0"/>
          </a:p>
        </p:txBody>
      </p:sp>
      <p:sp>
        <p:nvSpPr>
          <p:cNvPr id="4" name="Date Placeholder 3"/>
          <p:cNvSpPr>
            <a:spLocks noGrp="1"/>
          </p:cNvSpPr>
          <p:nvPr>
            <p:ph type="dt" sz="half" idx="10"/>
          </p:nvPr>
        </p:nvSpPr>
        <p:spPr>
          <a:xfrm>
            <a:off x="519728" y="9909729"/>
            <a:ext cx="1700927" cy="569240"/>
          </a:xfrm>
          <a:prstGeom prst="rect">
            <a:avLst/>
          </a:prstGeom>
        </p:spPr>
        <p:txBody>
          <a:bodyPr/>
          <a:lstStyle/>
          <a:p>
            <a:r>
              <a:rPr lang="fr-FR"/>
              <a:t>12/06/2022</a:t>
            </a:r>
            <a:endParaRPr lang="fr-FR" dirty="0"/>
          </a:p>
        </p:txBody>
      </p:sp>
      <p:sp>
        <p:nvSpPr>
          <p:cNvPr id="5" name="Footer Placeholder 4"/>
          <p:cNvSpPr>
            <a:spLocks noGrp="1"/>
          </p:cNvSpPr>
          <p:nvPr>
            <p:ph type="ftr" sz="quarter" idx="11"/>
          </p:nvPr>
        </p:nvSpPr>
        <p:spPr/>
        <p:txBody>
          <a:bodyPr/>
          <a:lstStyle>
            <a:lvl1pPr marL="12700" algn="l">
              <a:spcBef>
                <a:spcPts val="35"/>
              </a:spcBef>
              <a:defRPr/>
            </a:lvl1pPr>
          </a:lstStyle>
          <a:p>
            <a:r>
              <a:rPr lang="fr-FR" sz="900" i="1" spc="35" dirty="0">
                <a:solidFill>
                  <a:srgbClr val="181C57"/>
                </a:solidFill>
                <a:latin typeface="Arial"/>
                <a:cs typeface="Arial"/>
              </a:rPr>
              <a:t>©</a:t>
            </a:r>
            <a:r>
              <a:rPr lang="fr-FR" sz="900" i="1" spc="35" dirty="0" err="1">
                <a:solidFill>
                  <a:srgbClr val="181C57"/>
                </a:solidFill>
                <a:latin typeface="Arial"/>
                <a:cs typeface="Arial"/>
              </a:rPr>
              <a:t>Bcell</a:t>
            </a:r>
            <a:r>
              <a:rPr lang="fr-FR" sz="900" i="1" spc="35" dirty="0">
                <a:solidFill>
                  <a:srgbClr val="181C57"/>
                </a:solidFill>
                <a:latin typeface="Arial"/>
                <a:cs typeface="Arial"/>
              </a:rPr>
              <a:t> </a:t>
            </a:r>
            <a:r>
              <a:rPr lang="fr-FR" sz="900" i="1" spc="20" dirty="0">
                <a:solidFill>
                  <a:srgbClr val="181C57"/>
                </a:solidFill>
                <a:latin typeface="Arial"/>
                <a:cs typeface="Arial"/>
              </a:rPr>
              <a:t>Design </a:t>
            </a:r>
            <a:r>
              <a:rPr lang="fr-FR" sz="900" i="1" spc="155" dirty="0">
                <a:solidFill>
                  <a:srgbClr val="181C57"/>
                </a:solidFill>
                <a:latin typeface="Arial"/>
                <a:cs typeface="Arial"/>
              </a:rPr>
              <a:t>- </a:t>
            </a:r>
            <a:r>
              <a:rPr lang="fr-FR" sz="900" i="1" spc="30" dirty="0">
                <a:solidFill>
                  <a:srgbClr val="181C57"/>
                </a:solidFill>
                <a:latin typeface="Arial"/>
                <a:cs typeface="Arial"/>
              </a:rPr>
              <a:t>March</a:t>
            </a:r>
            <a:r>
              <a:rPr lang="fr-FR" sz="900" i="1" spc="-85" dirty="0">
                <a:solidFill>
                  <a:srgbClr val="181C57"/>
                </a:solidFill>
                <a:latin typeface="Arial"/>
                <a:cs typeface="Arial"/>
              </a:rPr>
              <a:t> </a:t>
            </a:r>
            <a:r>
              <a:rPr lang="fr-FR" sz="900" i="1" spc="20" dirty="0">
                <a:solidFill>
                  <a:srgbClr val="181C57"/>
                </a:solidFill>
                <a:latin typeface="Arial"/>
                <a:cs typeface="Arial"/>
              </a:rPr>
              <a:t>2022</a:t>
            </a:r>
            <a:endParaRPr lang="fr-FR" sz="900" dirty="0">
              <a:latin typeface="Arial"/>
              <a:cs typeface="Arial"/>
            </a:endParaRPr>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pPr algn="ctr"/>
            <a:r>
              <a:rPr lang="fr-FR"/>
              <a:t>- </a:t>
            </a:r>
            <a:fld id="{1B2BB747-FBBF-0148-A126-17DA2C50AE47}" type="slidenum">
              <a:rPr lang="fr-FR" smtClean="0"/>
              <a:pPr algn="ctr"/>
              <a:t>‹N°›</a:t>
            </a:fld>
            <a:r>
              <a:rPr lang="fr-FR"/>
              <a:t> -</a:t>
            </a:r>
            <a:endParaRPr lang="fr-FR" dirty="0"/>
          </a:p>
        </p:txBody>
      </p:sp>
      <p:sp>
        <p:nvSpPr>
          <p:cNvPr id="9" name="Espace réservé du texte 8">
            <a:extLst>
              <a:ext uri="{FF2B5EF4-FFF2-40B4-BE49-F238E27FC236}">
                <a16:creationId xmlns:a16="http://schemas.microsoft.com/office/drawing/2014/main" id="{14A080C5-D6FC-4344-838C-A87A0084DBA7}"/>
              </a:ext>
            </a:extLst>
          </p:cNvPr>
          <p:cNvSpPr>
            <a:spLocks noGrp="1"/>
          </p:cNvSpPr>
          <p:nvPr>
            <p:ph type="body" sz="quarter" idx="13" hasCustomPrompt="1"/>
          </p:nvPr>
        </p:nvSpPr>
        <p:spPr>
          <a:xfrm>
            <a:off x="519113" y="1367647"/>
            <a:ext cx="6521450" cy="356838"/>
          </a:xfrm>
          <a:ln>
            <a:noFill/>
          </a:ln>
        </p:spPr>
        <p:txBody>
          <a:bodyPr/>
          <a:lstStyle>
            <a:lvl1pPr>
              <a:buNone/>
              <a:defRPr lang="fr-FR" sz="1200" b="1" i="1" u="none" kern="1200" spc="-40" dirty="0">
                <a:solidFill>
                  <a:srgbClr val="00A9A3"/>
                </a:solidFill>
                <a:latin typeface="Arial-BoldItalicMT"/>
                <a:ea typeface="+mn-ea"/>
                <a:cs typeface="Arial-BoldItalicMT"/>
              </a:defRPr>
            </a:lvl1pPr>
          </a:lstStyle>
          <a:p>
            <a:pPr lvl="0"/>
            <a:r>
              <a:rPr lang="fr-CA" dirty="0"/>
              <a:t>Sous-titre</a:t>
            </a:r>
            <a:endParaRPr lang="fr-FR" dirty="0"/>
          </a:p>
        </p:txBody>
      </p:sp>
      <p:sp>
        <p:nvSpPr>
          <p:cNvPr id="11" name="Title 1">
            <a:extLst>
              <a:ext uri="{FF2B5EF4-FFF2-40B4-BE49-F238E27FC236}">
                <a16:creationId xmlns:a16="http://schemas.microsoft.com/office/drawing/2014/main" id="{7A11A7B2-CDDE-6941-87B9-02676E31A12C}"/>
              </a:ext>
            </a:extLst>
          </p:cNvPr>
          <p:cNvSpPr>
            <a:spLocks noGrp="1"/>
          </p:cNvSpPr>
          <p:nvPr>
            <p:ph type="title"/>
          </p:nvPr>
        </p:nvSpPr>
        <p:spPr>
          <a:xfrm>
            <a:off x="1155214" y="441843"/>
            <a:ext cx="5245586" cy="489907"/>
          </a:xfrm>
        </p:spPr>
        <p:txBody>
          <a:bodyPr anchor="ctr" anchorCtr="0"/>
          <a:lstStyle/>
          <a:p>
            <a:r>
              <a:rPr lang="fr-CA" dirty="0"/>
              <a:t>Modifier le style du titre</a:t>
            </a:r>
            <a:endParaRPr lang="en-US" dirty="0"/>
          </a:p>
        </p:txBody>
      </p:sp>
      <p:sp>
        <p:nvSpPr>
          <p:cNvPr id="12" name="Content Placeholder 2">
            <a:extLst>
              <a:ext uri="{FF2B5EF4-FFF2-40B4-BE49-F238E27FC236}">
                <a16:creationId xmlns:a16="http://schemas.microsoft.com/office/drawing/2014/main" id="{4F2362F4-AD11-4AF2-5732-DBB80776004C}"/>
              </a:ext>
            </a:extLst>
          </p:cNvPr>
          <p:cNvSpPr>
            <a:spLocks noGrp="1"/>
          </p:cNvSpPr>
          <p:nvPr>
            <p:ph idx="14"/>
          </p:nvPr>
        </p:nvSpPr>
        <p:spPr>
          <a:xfrm>
            <a:off x="3977202" y="1849119"/>
            <a:ext cx="3060599" cy="7811283"/>
          </a:xfrm>
        </p:spPr>
        <p:txBody>
          <a:bodyPr/>
          <a:lstStyle/>
          <a:p>
            <a:pPr lvl="0"/>
            <a:r>
              <a:rPr lang="fr-CA" dirty="0"/>
              <a:t>Cliquez pour modifier les styles du texte du masque</a:t>
            </a:r>
          </a:p>
          <a:p>
            <a:pPr lvl="1"/>
            <a:r>
              <a:rPr lang="fr-CA" dirty="0"/>
              <a:t>Deuxième niveau</a:t>
            </a:r>
          </a:p>
          <a:p>
            <a:pPr lvl="2"/>
            <a:r>
              <a:rPr lang="fr-CA" dirty="0"/>
              <a:t>Troisième niveau</a:t>
            </a:r>
          </a:p>
          <a:p>
            <a:pPr lvl="3"/>
            <a:r>
              <a:rPr lang="fr-CA" dirty="0"/>
              <a:t>Quatrième niveau</a:t>
            </a:r>
          </a:p>
          <a:p>
            <a:pPr lvl="4"/>
            <a:r>
              <a:rPr lang="fr-CA" dirty="0"/>
              <a:t>Cinquième niveau</a:t>
            </a:r>
            <a:endParaRPr lang="en-US" dirty="0"/>
          </a:p>
        </p:txBody>
      </p:sp>
    </p:spTree>
    <p:extLst>
      <p:ext uri="{BB962C8B-B14F-4D97-AF65-F5344CB8AC3E}">
        <p14:creationId xmlns:p14="http://schemas.microsoft.com/office/powerpoint/2010/main" val="650232687"/>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19728" y="9909729"/>
            <a:ext cx="1700927" cy="569240"/>
          </a:xfrm>
          <a:prstGeom prst="rect">
            <a:avLst/>
          </a:prstGeom>
        </p:spPr>
        <p:txBody>
          <a:bodyPr/>
          <a:lstStyle/>
          <a:p>
            <a:r>
              <a:rPr lang="fr-FR"/>
              <a:t>12/06/2022</a:t>
            </a:r>
          </a:p>
        </p:txBody>
      </p:sp>
      <p:sp>
        <p:nvSpPr>
          <p:cNvPr id="3" name="Footer Placeholder 2"/>
          <p:cNvSpPr>
            <a:spLocks noGrp="1"/>
          </p:cNvSpPr>
          <p:nvPr>
            <p:ph type="ftr" sz="quarter" idx="11"/>
          </p:nvPr>
        </p:nvSpPr>
        <p:spPr/>
        <p:txBody>
          <a:bodyPr/>
          <a:lstStyle>
            <a:lvl1pPr marL="12700" algn="l">
              <a:spcBef>
                <a:spcPts val="35"/>
              </a:spcBef>
              <a:defRPr/>
            </a:lvl1pPr>
          </a:lstStyle>
          <a:p>
            <a:r>
              <a:rPr lang="fr-FR" sz="900" i="1" spc="35" dirty="0">
                <a:solidFill>
                  <a:srgbClr val="181C57"/>
                </a:solidFill>
                <a:latin typeface="Arial"/>
                <a:cs typeface="Arial"/>
              </a:rPr>
              <a:t>©</a:t>
            </a:r>
            <a:r>
              <a:rPr lang="fr-FR" sz="900" i="1" spc="35" dirty="0" err="1">
                <a:solidFill>
                  <a:srgbClr val="181C57"/>
                </a:solidFill>
                <a:latin typeface="Arial"/>
                <a:cs typeface="Arial"/>
              </a:rPr>
              <a:t>Bcell</a:t>
            </a:r>
            <a:r>
              <a:rPr lang="fr-FR" sz="900" i="1" spc="35" dirty="0">
                <a:solidFill>
                  <a:srgbClr val="181C57"/>
                </a:solidFill>
                <a:latin typeface="Arial"/>
                <a:cs typeface="Arial"/>
              </a:rPr>
              <a:t> </a:t>
            </a:r>
            <a:r>
              <a:rPr lang="fr-FR" sz="900" i="1" spc="20" dirty="0">
                <a:solidFill>
                  <a:srgbClr val="181C57"/>
                </a:solidFill>
                <a:latin typeface="Arial"/>
                <a:cs typeface="Arial"/>
              </a:rPr>
              <a:t>Design </a:t>
            </a:r>
            <a:r>
              <a:rPr lang="fr-FR" sz="900" i="1" spc="155" dirty="0">
                <a:solidFill>
                  <a:srgbClr val="181C57"/>
                </a:solidFill>
                <a:latin typeface="Arial"/>
                <a:cs typeface="Arial"/>
              </a:rPr>
              <a:t>- </a:t>
            </a:r>
            <a:r>
              <a:rPr lang="fr-FR" sz="900" i="1" spc="30" dirty="0">
                <a:solidFill>
                  <a:srgbClr val="181C57"/>
                </a:solidFill>
                <a:latin typeface="Arial"/>
                <a:cs typeface="Arial"/>
              </a:rPr>
              <a:t>March</a:t>
            </a:r>
            <a:r>
              <a:rPr lang="fr-FR" sz="900" i="1" spc="-85" dirty="0">
                <a:solidFill>
                  <a:srgbClr val="181C57"/>
                </a:solidFill>
                <a:latin typeface="Arial"/>
                <a:cs typeface="Arial"/>
              </a:rPr>
              <a:t> </a:t>
            </a:r>
            <a:r>
              <a:rPr lang="fr-FR" sz="900" i="1" spc="20" dirty="0">
                <a:solidFill>
                  <a:srgbClr val="181C57"/>
                </a:solidFill>
                <a:latin typeface="Arial"/>
                <a:cs typeface="Arial"/>
              </a:rPr>
              <a:t>2022</a:t>
            </a:r>
            <a:endParaRPr lang="fr-FR" sz="900" dirty="0">
              <a:latin typeface="Arial"/>
              <a:cs typeface="Arial"/>
            </a:endParaRPr>
          </a:p>
        </p:txBody>
      </p:sp>
      <p:sp>
        <p:nvSpPr>
          <p:cNvPr id="4" name="Slide Number Placeholder 3"/>
          <p:cNvSpPr>
            <a:spLocks noGrp="1"/>
          </p:cNvSpPr>
          <p:nvPr>
            <p:ph type="sldNum" sz="quarter" idx="12"/>
          </p:nvPr>
        </p:nvSpPr>
        <p:spPr>
          <a:xfrm>
            <a:off x="5339020" y="9909729"/>
            <a:ext cx="1700927" cy="569240"/>
          </a:xfrm>
          <a:prstGeom prst="rect">
            <a:avLst/>
          </a:prstGeom>
        </p:spPr>
        <p:txBody>
          <a:bodyPr/>
          <a:lstStyle/>
          <a:p>
            <a:pPr algn="ctr"/>
            <a:r>
              <a:rPr lang="fr-FR"/>
              <a:t>- </a:t>
            </a:r>
            <a:fld id="{1B2BB747-FBBF-0148-A126-17DA2C50AE47}" type="slidenum">
              <a:rPr lang="fr-FR" smtClean="0"/>
              <a:pPr algn="ctr"/>
              <a:t>‹N°›</a:t>
            </a:fld>
            <a:r>
              <a:rPr lang="fr-FR"/>
              <a:t> -</a:t>
            </a:r>
            <a:endParaRPr lang="fr-FR" dirty="0"/>
          </a:p>
        </p:txBody>
      </p:sp>
      <p:sp>
        <p:nvSpPr>
          <p:cNvPr id="6" name="Title 1">
            <a:extLst>
              <a:ext uri="{FF2B5EF4-FFF2-40B4-BE49-F238E27FC236}">
                <a16:creationId xmlns:a16="http://schemas.microsoft.com/office/drawing/2014/main" id="{5C776D41-A9AC-4E40-A3A3-261CA0F40FD2}"/>
              </a:ext>
            </a:extLst>
          </p:cNvPr>
          <p:cNvSpPr>
            <a:spLocks noGrp="1"/>
          </p:cNvSpPr>
          <p:nvPr>
            <p:ph type="title"/>
          </p:nvPr>
        </p:nvSpPr>
        <p:spPr>
          <a:xfrm>
            <a:off x="1155214" y="441843"/>
            <a:ext cx="5245586" cy="489907"/>
          </a:xfrm>
        </p:spPr>
        <p:txBody>
          <a:bodyPr anchor="ctr" anchorCtr="0"/>
          <a:lstStyle/>
          <a:p>
            <a:r>
              <a:rPr lang="fr-CA" dirty="0"/>
              <a:t>Modifier le style du titre</a:t>
            </a:r>
            <a:endParaRPr lang="en-US" dirty="0"/>
          </a:p>
        </p:txBody>
      </p:sp>
    </p:spTree>
    <p:extLst>
      <p:ext uri="{BB962C8B-B14F-4D97-AF65-F5344CB8AC3E}">
        <p14:creationId xmlns:p14="http://schemas.microsoft.com/office/powerpoint/2010/main" val="579609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hyperlink" Target="http://www.b-cell-design.com/" TargetMode="External"/><Relationship Id="rId3" Type="http://schemas.openxmlformats.org/officeDocument/2006/relationships/theme" Target="../theme/theme1.xml"/><Relationship Id="rId7" Type="http://schemas.openxmlformats.org/officeDocument/2006/relationships/hyperlink" Target="mailto:contact@b-cell-design.com"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B942A88-AA08-0F41-A58A-92D15B237FF9}"/>
              </a:ext>
            </a:extLst>
          </p:cNvPr>
          <p:cNvSpPr/>
          <p:nvPr userDrawn="1"/>
        </p:nvSpPr>
        <p:spPr>
          <a:xfrm>
            <a:off x="0" y="9909588"/>
            <a:ext cx="7559675" cy="782225"/>
          </a:xfrm>
          <a:prstGeom prst="rect">
            <a:avLst/>
          </a:prstGeom>
          <a:solidFill>
            <a:srgbClr val="171C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Placeholder 1"/>
          <p:cNvSpPr>
            <a:spLocks noGrp="1"/>
          </p:cNvSpPr>
          <p:nvPr>
            <p:ph type="title"/>
          </p:nvPr>
        </p:nvSpPr>
        <p:spPr>
          <a:xfrm>
            <a:off x="1155214" y="441843"/>
            <a:ext cx="5249247" cy="489907"/>
          </a:xfrm>
          <a:prstGeom prst="rect">
            <a:avLst/>
          </a:prstGeom>
        </p:spPr>
        <p:txBody>
          <a:bodyPr vert="horz" lIns="91440" tIns="45720" rIns="91440" bIns="45720" rtlCol="0" anchor="ctr" anchorCtr="0">
            <a:noAutofit/>
          </a:bodyPr>
          <a:lstStyle/>
          <a:p>
            <a:r>
              <a:rPr lang="fr-CA" dirty="0"/>
              <a:t>Modifier le style du titre</a:t>
            </a:r>
            <a:endParaRPr lang="en-US" dirty="0"/>
          </a:p>
        </p:txBody>
      </p:sp>
      <p:sp>
        <p:nvSpPr>
          <p:cNvPr id="3" name="Text Placeholder 2"/>
          <p:cNvSpPr>
            <a:spLocks noGrp="1"/>
          </p:cNvSpPr>
          <p:nvPr>
            <p:ph type="body" idx="1"/>
          </p:nvPr>
        </p:nvSpPr>
        <p:spPr>
          <a:xfrm>
            <a:off x="519728" y="1427100"/>
            <a:ext cx="3073478" cy="8110202"/>
          </a:xfrm>
          <a:prstGeom prst="rect">
            <a:avLst/>
          </a:prstGeom>
        </p:spPr>
        <p:txBody>
          <a:bodyPr vert="horz" lIns="91440" tIns="45720" rIns="91440" bIns="45720" rtlCol="0" anchor="t" anchorCtr="0">
            <a:noAutofit/>
          </a:bodyPr>
          <a:lstStyle/>
          <a:p>
            <a:pPr lvl="0"/>
            <a:r>
              <a:rPr lang="fr-CA" dirty="0"/>
              <a:t>Cliquez pour modifier les styles du texte du masque</a:t>
            </a:r>
          </a:p>
          <a:p>
            <a:pPr lvl="1"/>
            <a:r>
              <a:rPr lang="fr-CA" dirty="0"/>
              <a:t>Deuxième niveau</a:t>
            </a:r>
          </a:p>
          <a:p>
            <a:pPr lvl="2"/>
            <a:r>
              <a:rPr lang="fr-CA" dirty="0"/>
              <a:t>Troisième niveau</a:t>
            </a:r>
          </a:p>
          <a:p>
            <a:pPr lvl="3"/>
            <a:r>
              <a:rPr lang="fr-CA" dirty="0"/>
              <a:t>Quatrième niveau</a:t>
            </a:r>
          </a:p>
          <a:p>
            <a:pPr lvl="4"/>
            <a:r>
              <a:rPr lang="fr-CA" dirty="0"/>
              <a:t>Cinquième niveau</a:t>
            </a:r>
            <a:endParaRPr lang="en-US" dirty="0"/>
          </a:p>
        </p:txBody>
      </p:sp>
      <p:sp>
        <p:nvSpPr>
          <p:cNvPr id="5" name="Footer Placeholder 4"/>
          <p:cNvSpPr>
            <a:spLocks noGrp="1"/>
          </p:cNvSpPr>
          <p:nvPr>
            <p:ph type="ftr" sz="quarter" idx="3"/>
          </p:nvPr>
        </p:nvSpPr>
        <p:spPr>
          <a:xfrm rot="16200000">
            <a:off x="6141670" y="8119296"/>
            <a:ext cx="2551390" cy="284620"/>
          </a:xfrm>
          <a:prstGeom prst="rect">
            <a:avLst/>
          </a:prstGeom>
        </p:spPr>
        <p:txBody>
          <a:bodyPr vert="horz" lIns="91440" tIns="45720" rIns="91440" bIns="45720" rtlCol="0" anchor="t" anchorCtr="0">
            <a:noAutofit/>
          </a:bodyPr>
          <a:lstStyle>
            <a:lvl1pPr algn="l">
              <a:defRPr sz="992">
                <a:solidFill>
                  <a:schemeClr val="tx1">
                    <a:tint val="75000"/>
                  </a:schemeClr>
                </a:solidFill>
              </a:defRPr>
            </a:lvl1pPr>
          </a:lstStyle>
          <a:p>
            <a:pPr marL="12700" algn="l">
              <a:spcBef>
                <a:spcPts val="35"/>
              </a:spcBef>
            </a:pPr>
            <a:r>
              <a:rPr lang="fr-FR" sz="1000" i="1" spc="35" dirty="0">
                <a:solidFill>
                  <a:srgbClr val="181C57"/>
                </a:solidFill>
                <a:latin typeface="Arial"/>
                <a:cs typeface="Arial"/>
              </a:rPr>
              <a:t>©</a:t>
            </a:r>
            <a:r>
              <a:rPr lang="fr-FR" sz="1000" i="1" spc="35" dirty="0" err="1">
                <a:solidFill>
                  <a:srgbClr val="181C57"/>
                </a:solidFill>
                <a:latin typeface="Arial"/>
                <a:cs typeface="Arial"/>
              </a:rPr>
              <a:t>Bcell</a:t>
            </a:r>
            <a:r>
              <a:rPr lang="fr-FR" sz="1000" i="1" spc="35" dirty="0">
                <a:solidFill>
                  <a:srgbClr val="181C57"/>
                </a:solidFill>
                <a:latin typeface="Arial"/>
                <a:cs typeface="Arial"/>
              </a:rPr>
              <a:t> </a:t>
            </a:r>
            <a:r>
              <a:rPr lang="fr-FR" sz="1000" i="1" spc="20" dirty="0">
                <a:solidFill>
                  <a:srgbClr val="181C57"/>
                </a:solidFill>
                <a:latin typeface="Arial"/>
                <a:cs typeface="Arial"/>
              </a:rPr>
              <a:t>Design </a:t>
            </a:r>
            <a:r>
              <a:rPr lang="fr-FR" sz="1000" i="1" spc="155" dirty="0">
                <a:solidFill>
                  <a:srgbClr val="181C57"/>
                </a:solidFill>
                <a:latin typeface="Arial"/>
                <a:cs typeface="Arial"/>
              </a:rPr>
              <a:t>- </a:t>
            </a:r>
            <a:r>
              <a:rPr lang="fr-FR" sz="1000" i="1" spc="30" dirty="0">
                <a:solidFill>
                  <a:srgbClr val="181C57"/>
                </a:solidFill>
                <a:latin typeface="Arial"/>
                <a:cs typeface="Arial"/>
              </a:rPr>
              <a:t>March</a:t>
            </a:r>
            <a:r>
              <a:rPr lang="fr-FR" sz="1000" i="1" spc="-85" dirty="0">
                <a:solidFill>
                  <a:srgbClr val="181C57"/>
                </a:solidFill>
                <a:latin typeface="Arial"/>
                <a:cs typeface="Arial"/>
              </a:rPr>
              <a:t> </a:t>
            </a:r>
            <a:r>
              <a:rPr lang="fr-FR" sz="1000" i="1" spc="20" dirty="0">
                <a:solidFill>
                  <a:srgbClr val="181C57"/>
                </a:solidFill>
                <a:latin typeface="Arial"/>
                <a:cs typeface="Arial"/>
              </a:rPr>
              <a:t>2022</a:t>
            </a:r>
            <a:endParaRPr lang="fr-FR" sz="1000" dirty="0">
              <a:latin typeface="Arial"/>
              <a:cs typeface="Arial"/>
            </a:endParaRPr>
          </a:p>
        </p:txBody>
      </p:sp>
      <p:sp>
        <p:nvSpPr>
          <p:cNvPr id="10" name="object 7">
            <a:extLst>
              <a:ext uri="{FF2B5EF4-FFF2-40B4-BE49-F238E27FC236}">
                <a16:creationId xmlns:a16="http://schemas.microsoft.com/office/drawing/2014/main" id="{AB79E81F-504F-DA4D-B530-C87C05807C18}"/>
              </a:ext>
            </a:extLst>
          </p:cNvPr>
          <p:cNvSpPr txBox="1"/>
          <p:nvPr userDrawn="1"/>
        </p:nvSpPr>
        <p:spPr>
          <a:xfrm>
            <a:off x="1210059" y="269743"/>
            <a:ext cx="4606925" cy="192360"/>
          </a:xfrm>
          <a:prstGeom prst="rect">
            <a:avLst/>
          </a:prstGeom>
        </p:spPr>
        <p:txBody>
          <a:bodyPr vert="horz" wrap="square" lIns="0" tIns="12700" rIns="0" bIns="0" rtlCol="0">
            <a:spAutoFit/>
          </a:bodyPr>
          <a:lstStyle/>
          <a:p>
            <a:pPr marL="12700">
              <a:lnSpc>
                <a:spcPts val="1420"/>
              </a:lnSpc>
              <a:spcBef>
                <a:spcPts val="100"/>
              </a:spcBef>
            </a:pPr>
            <a:r>
              <a:rPr lang="fr-FR" sz="1200" spc="-10" dirty="0">
                <a:solidFill>
                  <a:srgbClr val="181C57"/>
                </a:solidFill>
                <a:latin typeface="Arial"/>
                <a:cs typeface="Arial"/>
              </a:rPr>
              <a:t>MATERIAL SAFETY DATA SHEET</a:t>
            </a:r>
            <a:endParaRPr sz="1600" dirty="0">
              <a:latin typeface="Arial-BoldItalicMT"/>
              <a:cs typeface="Arial-BoldItalicMT"/>
            </a:endParaRPr>
          </a:p>
        </p:txBody>
      </p:sp>
      <p:sp>
        <p:nvSpPr>
          <p:cNvPr id="11" name="object 2">
            <a:extLst>
              <a:ext uri="{FF2B5EF4-FFF2-40B4-BE49-F238E27FC236}">
                <a16:creationId xmlns:a16="http://schemas.microsoft.com/office/drawing/2014/main" id="{A9BD7321-D079-DE41-9D0F-83E1AC2B6018}"/>
              </a:ext>
            </a:extLst>
          </p:cNvPr>
          <p:cNvSpPr/>
          <p:nvPr userDrawn="1"/>
        </p:nvSpPr>
        <p:spPr>
          <a:xfrm>
            <a:off x="-5" y="0"/>
            <a:ext cx="1066708" cy="1172230"/>
          </a:xfrm>
          <a:prstGeom prst="rect">
            <a:avLst/>
          </a:prstGeom>
          <a:blipFill>
            <a:blip r:embed="rId4" cstate="print"/>
            <a:stretch>
              <a:fillRect/>
            </a:stretch>
          </a:blipFill>
        </p:spPr>
        <p:txBody>
          <a:bodyPr wrap="square" lIns="0" tIns="0" rIns="0" bIns="0" rtlCol="0"/>
          <a:lstStyle/>
          <a:p>
            <a:endParaRPr/>
          </a:p>
        </p:txBody>
      </p:sp>
      <p:sp>
        <p:nvSpPr>
          <p:cNvPr id="12" name="object 5">
            <a:extLst>
              <a:ext uri="{FF2B5EF4-FFF2-40B4-BE49-F238E27FC236}">
                <a16:creationId xmlns:a16="http://schemas.microsoft.com/office/drawing/2014/main" id="{23051A40-B7BE-F64C-8EBA-2EF01CE20B32}"/>
              </a:ext>
            </a:extLst>
          </p:cNvPr>
          <p:cNvSpPr/>
          <p:nvPr userDrawn="1"/>
        </p:nvSpPr>
        <p:spPr>
          <a:xfrm>
            <a:off x="264946" y="183146"/>
            <a:ext cx="326621" cy="437277"/>
          </a:xfrm>
          <a:prstGeom prst="rect">
            <a:avLst/>
          </a:prstGeom>
          <a:blipFill>
            <a:blip r:embed="rId5" cstate="print"/>
            <a:stretch>
              <a:fillRect/>
            </a:stretch>
          </a:blipFill>
        </p:spPr>
        <p:txBody>
          <a:bodyPr wrap="square" lIns="0" tIns="0" rIns="0" bIns="0" rtlCol="0"/>
          <a:lstStyle/>
          <a:p>
            <a:endParaRPr/>
          </a:p>
        </p:txBody>
      </p:sp>
      <p:sp>
        <p:nvSpPr>
          <p:cNvPr id="13" name="object 4">
            <a:extLst>
              <a:ext uri="{FF2B5EF4-FFF2-40B4-BE49-F238E27FC236}">
                <a16:creationId xmlns:a16="http://schemas.microsoft.com/office/drawing/2014/main" id="{1EA64B95-EF3F-3547-B610-F202D5C398B8}"/>
              </a:ext>
            </a:extLst>
          </p:cNvPr>
          <p:cNvSpPr/>
          <p:nvPr userDrawn="1"/>
        </p:nvSpPr>
        <p:spPr>
          <a:xfrm flipV="1">
            <a:off x="1222766" y="884508"/>
            <a:ext cx="5181695" cy="45719"/>
          </a:xfrm>
          <a:custGeom>
            <a:avLst/>
            <a:gdLst/>
            <a:ahLst/>
            <a:cxnLst/>
            <a:rect l="l" t="t" r="r" b="b"/>
            <a:pathLst>
              <a:path w="5958205">
                <a:moveTo>
                  <a:pt x="0" y="0"/>
                </a:moveTo>
                <a:lnTo>
                  <a:pt x="5958141" y="0"/>
                </a:lnTo>
              </a:path>
            </a:pathLst>
          </a:custGeom>
          <a:ln w="6350">
            <a:solidFill>
              <a:srgbClr val="181C57"/>
            </a:solidFill>
          </a:ln>
        </p:spPr>
        <p:txBody>
          <a:bodyPr wrap="square" lIns="0" tIns="0" rIns="0" bIns="0" rtlCol="0"/>
          <a:lstStyle/>
          <a:p>
            <a:endParaRPr dirty="0"/>
          </a:p>
        </p:txBody>
      </p:sp>
      <p:pic>
        <p:nvPicPr>
          <p:cNvPr id="6" name="Image 5">
            <a:extLst>
              <a:ext uri="{FF2B5EF4-FFF2-40B4-BE49-F238E27FC236}">
                <a16:creationId xmlns:a16="http://schemas.microsoft.com/office/drawing/2014/main" id="{A8C6FCE4-B6E3-A8EC-8818-FA88ED3E027B}"/>
              </a:ext>
            </a:extLst>
          </p:cNvPr>
          <p:cNvPicPr>
            <a:picLocks noChangeAspect="1"/>
          </p:cNvPicPr>
          <p:nvPr userDrawn="1"/>
        </p:nvPicPr>
        <p:blipFill>
          <a:blip r:embed="rId6"/>
          <a:stretch>
            <a:fillRect/>
          </a:stretch>
        </p:blipFill>
        <p:spPr>
          <a:xfrm>
            <a:off x="570151" y="10133016"/>
            <a:ext cx="1612621" cy="320601"/>
          </a:xfrm>
          <a:prstGeom prst="rect">
            <a:avLst/>
          </a:prstGeom>
        </p:spPr>
      </p:pic>
      <p:sp>
        <p:nvSpPr>
          <p:cNvPr id="4" name="object 2">
            <a:extLst>
              <a:ext uri="{FF2B5EF4-FFF2-40B4-BE49-F238E27FC236}">
                <a16:creationId xmlns:a16="http://schemas.microsoft.com/office/drawing/2014/main" id="{A006438F-79CC-C9F5-BC51-12EE98270398}"/>
              </a:ext>
            </a:extLst>
          </p:cNvPr>
          <p:cNvSpPr txBox="1"/>
          <p:nvPr userDrawn="1"/>
        </p:nvSpPr>
        <p:spPr>
          <a:xfrm>
            <a:off x="2558709" y="10040372"/>
            <a:ext cx="4601605" cy="520655"/>
          </a:xfrm>
          <a:prstGeom prst="rect">
            <a:avLst/>
          </a:prstGeom>
        </p:spPr>
        <p:txBody>
          <a:bodyPr vert="horz" wrap="square" lIns="0" tIns="12700" rIns="0" bIns="0" rtlCol="0">
            <a:spAutoFit/>
          </a:bodyPr>
          <a:lstStyle/>
          <a:p>
            <a:pPr algn="l">
              <a:lnSpc>
                <a:spcPct val="115000"/>
              </a:lnSpc>
            </a:pPr>
            <a:r>
              <a:rPr lang="fr-FR" sz="1000" kern="1200" spc="5" dirty="0">
                <a:solidFill>
                  <a:srgbClr val="FFFFFF"/>
                </a:solidFill>
                <a:latin typeface="Arial"/>
                <a:ea typeface="+mn-ea"/>
                <a:cs typeface="Arial"/>
              </a:rPr>
              <a:t>850 boulevard </a:t>
            </a:r>
            <a:r>
              <a:rPr lang="fr-FR" sz="1000" kern="1200" spc="10" dirty="0">
                <a:solidFill>
                  <a:srgbClr val="FFFFFF"/>
                </a:solidFill>
                <a:latin typeface="Arial"/>
                <a:ea typeface="+mn-ea"/>
                <a:cs typeface="Arial"/>
              </a:rPr>
              <a:t>Sébastien Brant - </a:t>
            </a:r>
            <a:r>
              <a:rPr lang="fr-FR" sz="1000" kern="1200" spc="10" dirty="0" err="1">
                <a:solidFill>
                  <a:srgbClr val="FFFFFF"/>
                </a:solidFill>
                <a:latin typeface="Arial"/>
                <a:ea typeface="+mn-ea"/>
                <a:cs typeface="Arial"/>
              </a:rPr>
              <a:t>Bioparc</a:t>
            </a:r>
            <a:r>
              <a:rPr lang="fr-FR" sz="1000" kern="1200" spc="10" dirty="0">
                <a:solidFill>
                  <a:srgbClr val="FFFFFF"/>
                </a:solidFill>
                <a:latin typeface="Arial"/>
                <a:ea typeface="+mn-ea"/>
                <a:cs typeface="Arial"/>
              </a:rPr>
              <a:t> II c/o </a:t>
            </a:r>
            <a:r>
              <a:rPr lang="fr-FR" sz="1000" kern="1200" spc="10" dirty="0" err="1">
                <a:solidFill>
                  <a:srgbClr val="FFFFFF"/>
                </a:solidFill>
                <a:latin typeface="Arial"/>
                <a:ea typeface="+mn-ea"/>
                <a:cs typeface="Arial"/>
              </a:rPr>
              <a:t>Inoviem</a:t>
            </a:r>
            <a:r>
              <a:rPr lang="fr-FR" sz="1000" kern="1200" spc="10" dirty="0">
                <a:solidFill>
                  <a:srgbClr val="FFFFFF"/>
                </a:solidFill>
                <a:latin typeface="Arial"/>
                <a:ea typeface="+mn-ea"/>
                <a:cs typeface="Arial"/>
              </a:rPr>
              <a:t> Scientific </a:t>
            </a:r>
          </a:p>
          <a:p>
            <a:pPr algn="l">
              <a:lnSpc>
                <a:spcPct val="115000"/>
              </a:lnSpc>
            </a:pPr>
            <a:r>
              <a:rPr lang="fr-FR" sz="1000" kern="1200" spc="10" dirty="0">
                <a:solidFill>
                  <a:srgbClr val="FFFFFF"/>
                </a:solidFill>
                <a:latin typeface="Arial"/>
                <a:ea typeface="+mn-ea"/>
                <a:cs typeface="Arial"/>
              </a:rPr>
              <a:t>67400 Illkirch-Graffenstaden -</a:t>
            </a:r>
            <a:r>
              <a:rPr lang="fr-FR" sz="1000" spc="-95" dirty="0">
                <a:solidFill>
                  <a:srgbClr val="FFFFFF"/>
                </a:solidFill>
                <a:latin typeface="Arial"/>
                <a:cs typeface="Arial"/>
              </a:rPr>
              <a:t> </a:t>
            </a:r>
            <a:r>
              <a:rPr lang="fr-FR" sz="1000" dirty="0">
                <a:solidFill>
                  <a:srgbClr val="FFFFFF"/>
                </a:solidFill>
                <a:latin typeface="Arial"/>
                <a:cs typeface="Arial"/>
              </a:rPr>
              <a:t>France</a:t>
            </a:r>
            <a:endParaRPr lang="fr-FR" sz="1000" dirty="0">
              <a:latin typeface="Arial"/>
              <a:cs typeface="Arial"/>
            </a:endParaRPr>
          </a:p>
          <a:p>
            <a:pPr marL="12700">
              <a:lnSpc>
                <a:spcPct val="100000"/>
              </a:lnSpc>
            </a:pPr>
            <a:r>
              <a:rPr lang="fr-FR" sz="1000" u="none" spc="30" dirty="0">
                <a:solidFill>
                  <a:schemeClr val="bg1"/>
                </a:solidFill>
                <a:latin typeface="Arial"/>
                <a:cs typeface="Arial"/>
                <a:hlinkClick r:id="rId7">
                  <a:extLst>
                    <a:ext uri="{A12FA001-AC4F-418D-AE19-62706E023703}">
                      <ahyp:hlinkClr xmlns:ahyp="http://schemas.microsoft.com/office/drawing/2018/hyperlinkcolor" val="tx"/>
                    </a:ext>
                  </a:extLst>
                </a:hlinkClick>
              </a:rPr>
              <a:t>contact@b-cell-design.com </a:t>
            </a:r>
            <a:r>
              <a:rPr lang="fr-FR" sz="1000" u="none" spc="114" dirty="0">
                <a:solidFill>
                  <a:schemeClr val="bg1"/>
                </a:solidFill>
                <a:latin typeface="Arial"/>
                <a:cs typeface="Arial"/>
              </a:rPr>
              <a:t>-</a:t>
            </a:r>
            <a:r>
              <a:rPr lang="fr-FR" sz="1000" u="none" spc="30" dirty="0">
                <a:solidFill>
                  <a:schemeClr val="bg1"/>
                </a:solidFill>
                <a:latin typeface="Arial"/>
                <a:cs typeface="Arial"/>
              </a:rPr>
              <a:t> </a:t>
            </a:r>
            <a:r>
              <a:rPr lang="fr-FR" sz="1000" b="1" u="none" spc="35" dirty="0">
                <a:solidFill>
                  <a:schemeClr val="bg1"/>
                </a:solidFill>
                <a:latin typeface="Arial"/>
                <a:cs typeface="Arial"/>
                <a:hlinkClick r:id="rId8">
                  <a:extLst>
                    <a:ext uri="{A12FA001-AC4F-418D-AE19-62706E023703}">
                      <ahyp:hlinkClr xmlns:ahyp="http://schemas.microsoft.com/office/drawing/2018/hyperlinkcolor" val="tx"/>
                    </a:ext>
                  </a:extLst>
                </a:hlinkClick>
              </a:rPr>
              <a:t>www.b-cell-design.com</a:t>
            </a:r>
            <a:endParaRPr lang="fr-FR" sz="1000" u="none" dirty="0">
              <a:solidFill>
                <a:schemeClr val="bg1"/>
              </a:solidFill>
              <a:latin typeface="Arial"/>
              <a:cs typeface="Arial"/>
            </a:endParaRPr>
          </a:p>
        </p:txBody>
      </p:sp>
    </p:spTree>
    <p:extLst>
      <p:ext uri="{BB962C8B-B14F-4D97-AF65-F5344CB8AC3E}">
        <p14:creationId xmlns:p14="http://schemas.microsoft.com/office/powerpoint/2010/main" val="2568049474"/>
      </p:ext>
    </p:extLst>
  </p:cSld>
  <p:clrMap bg1="lt1" tx1="dk1" bg2="lt2" tx2="dk2" accent1="accent1" accent2="accent2" accent3="accent3" accent4="accent4" accent5="accent5" accent6="accent6" hlink="hlink" folHlink="folHlink"/>
  <p:sldLayoutIdLst>
    <p:sldLayoutId id="2147483671" r:id="rId1"/>
    <p:sldLayoutId id="2147483668" r:id="rId2"/>
  </p:sldLayoutIdLst>
  <p:hf hdr="0"/>
  <p:txStyles>
    <p:titleStyle>
      <a:lvl1pPr algn="l" defTabSz="755934" rtl="0" eaLnBrk="1" latinLnBrk="0" hangingPunct="1">
        <a:lnSpc>
          <a:spcPct val="80000"/>
        </a:lnSpc>
        <a:spcBef>
          <a:spcPct val="0"/>
        </a:spcBef>
        <a:buNone/>
        <a:defRPr lang="en-US" sz="1600" b="1" i="1" kern="1200" dirty="0">
          <a:solidFill>
            <a:srgbClr val="00A9A3"/>
          </a:solidFill>
          <a:latin typeface="Arial-BoldItalicMT"/>
          <a:ea typeface="+mn-ea"/>
          <a:cs typeface="+mj-cs"/>
        </a:defRPr>
      </a:lvl1pPr>
    </p:titleStyle>
    <p:bodyStyle>
      <a:lvl1pPr marL="188984" indent="-188984" algn="l" defTabSz="755934" rtl="0" eaLnBrk="1" latinLnBrk="0" hangingPunct="1">
        <a:lnSpc>
          <a:spcPct val="90000"/>
        </a:lnSpc>
        <a:spcBef>
          <a:spcPts val="827"/>
        </a:spcBef>
        <a:buFontTx/>
        <a:buBlip>
          <a:blip r:embed="rId9"/>
        </a:buBlip>
        <a:defRPr sz="1100" b="1" kern="1200">
          <a:solidFill>
            <a:schemeClr val="tx1"/>
          </a:solidFill>
          <a:latin typeface="Arial" panose="020B0604020202020204" pitchFamily="34" charset="0"/>
          <a:ea typeface="+mn-ea"/>
          <a:cs typeface="Arial" panose="020B0604020202020204" pitchFamily="34" charset="0"/>
        </a:defRPr>
      </a:lvl1pPr>
      <a:lvl2pPr marL="566951" indent="-188984" algn="l" defTabSz="755934" rtl="0" eaLnBrk="1" latinLnBrk="0" hangingPunct="1">
        <a:lnSpc>
          <a:spcPct val="90000"/>
        </a:lnSpc>
        <a:spcBef>
          <a:spcPts val="413"/>
        </a:spcBef>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2pPr>
      <a:lvl3pPr marL="944918" indent="-188984" algn="l" defTabSz="755934" rtl="0" eaLnBrk="1" latinLnBrk="0" hangingPunct="1">
        <a:lnSpc>
          <a:spcPct val="90000"/>
        </a:lnSpc>
        <a:spcBef>
          <a:spcPts val="413"/>
        </a:spcBef>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3pPr>
      <a:lvl4pPr marL="1322885" indent="-188984" algn="l" defTabSz="755934" rtl="0" eaLnBrk="1" latinLnBrk="0" hangingPunct="1">
        <a:lnSpc>
          <a:spcPct val="90000"/>
        </a:lnSpc>
        <a:spcBef>
          <a:spcPts val="413"/>
        </a:spcBef>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4pPr>
      <a:lvl5pPr marL="1700853" indent="-188984" algn="l" defTabSz="755934" rtl="0" eaLnBrk="1" latinLnBrk="0" hangingPunct="1">
        <a:lnSpc>
          <a:spcPct val="90000"/>
        </a:lnSpc>
        <a:spcBef>
          <a:spcPts val="413"/>
        </a:spcBef>
        <a:buFont typeface="Arial" panose="020B0604020202020204" pitchFamily="34" charset="0"/>
        <a:buChar char="•"/>
        <a:defRPr sz="1000" kern="1200">
          <a:solidFill>
            <a:schemeClr val="tx1"/>
          </a:solidFill>
          <a:latin typeface="Arial" panose="020B0604020202020204" pitchFamily="34" charset="0"/>
          <a:ea typeface="+mn-ea"/>
          <a:cs typeface="Arial" panose="020B0604020202020204" pitchFamily="34" charset="0"/>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ontact@arkab.fr"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C33BBD18-EF72-CE87-C016-AA89E4CC52DB}"/>
              </a:ext>
            </a:extLst>
          </p:cNvPr>
          <p:cNvSpPr>
            <a:spLocks noGrp="1"/>
          </p:cNvSpPr>
          <p:nvPr>
            <p:ph idx="1"/>
          </p:nvPr>
        </p:nvSpPr>
        <p:spPr>
          <a:xfrm>
            <a:off x="521874" y="1849120"/>
            <a:ext cx="3060599" cy="7811283"/>
          </a:xfrm>
        </p:spPr>
        <p:txBody>
          <a:bodyPr/>
          <a:lstStyle/>
          <a:p>
            <a:r>
              <a:rPr lang="en-US" sz="1200" dirty="0"/>
              <a:t>Section 1: Identification </a:t>
            </a:r>
          </a:p>
          <a:p>
            <a:pPr marL="0" indent="0">
              <a:buNone/>
            </a:pPr>
            <a:endParaRPr lang="en-US" dirty="0"/>
          </a:p>
          <a:p>
            <a:pPr lvl="1"/>
            <a:r>
              <a:rPr lang="en-US" sz="1100" b="1" dirty="0"/>
              <a:t>1.1 Product identification</a:t>
            </a:r>
          </a:p>
          <a:p>
            <a:pPr marL="0" indent="0">
              <a:buNone/>
            </a:pPr>
            <a:r>
              <a:rPr lang="en-US" b="0" dirty="0"/>
              <a:t>Product Name:  Purified form of human Fc IgM anti-HSV2 clone L7C1</a:t>
            </a:r>
          </a:p>
          <a:p>
            <a:pPr marL="0" indent="0">
              <a:buNone/>
            </a:pPr>
            <a:r>
              <a:rPr lang="en-US" b="0" dirty="0"/>
              <a:t>Product code: BCD-94-HSV2-M-C2</a:t>
            </a:r>
          </a:p>
          <a:p>
            <a:pPr marL="0" indent="0">
              <a:buNone/>
            </a:pPr>
            <a:endParaRPr lang="en-US" b="0" dirty="0"/>
          </a:p>
          <a:p>
            <a:pPr lvl="1"/>
            <a:r>
              <a:rPr lang="en-US" sz="1100" b="1" dirty="0"/>
              <a:t>1.2 Identified uses</a:t>
            </a:r>
          </a:p>
          <a:p>
            <a:pPr marL="0" indent="0">
              <a:buNone/>
            </a:pPr>
            <a:r>
              <a:rPr lang="en-US" b="0" dirty="0"/>
              <a:t>Relevant identified uses: 	</a:t>
            </a:r>
          </a:p>
          <a:p>
            <a:pPr marL="0" indent="0">
              <a:buNone/>
            </a:pPr>
            <a:r>
              <a:rPr lang="en-US" b="0" dirty="0"/>
              <a:t>For research or further manufacturing use only</a:t>
            </a:r>
          </a:p>
          <a:p>
            <a:pPr marL="0" indent="0">
              <a:buNone/>
            </a:pPr>
            <a:r>
              <a:rPr lang="en-US" b="0" dirty="0"/>
              <a:t>Uses advised against:	</a:t>
            </a:r>
          </a:p>
          <a:p>
            <a:pPr marL="0" indent="0">
              <a:buNone/>
            </a:pPr>
            <a:r>
              <a:rPr lang="en-US" b="0" dirty="0"/>
              <a:t>Not for consumer use</a:t>
            </a:r>
          </a:p>
          <a:p>
            <a:pPr lvl="1"/>
            <a:r>
              <a:rPr lang="en-US" sz="1100" b="1" dirty="0"/>
              <a:t>1.3 Manufacturer/Supplier: </a:t>
            </a:r>
          </a:p>
          <a:p>
            <a:pPr marL="0" indent="0">
              <a:buNone/>
            </a:pPr>
            <a:r>
              <a:rPr lang="en-US" b="0" dirty="0"/>
              <a:t>B Cell Design – 850 boulevard Sébastien Brant - </a:t>
            </a:r>
            <a:r>
              <a:rPr lang="en-US" b="0" dirty="0" err="1"/>
              <a:t>Bioparc</a:t>
            </a:r>
            <a:r>
              <a:rPr lang="en-US" b="0" dirty="0"/>
              <a:t> II c/o </a:t>
            </a:r>
            <a:r>
              <a:rPr lang="en-US" b="0" dirty="0" err="1"/>
              <a:t>Inoviem</a:t>
            </a:r>
            <a:r>
              <a:rPr lang="en-US" b="0" dirty="0"/>
              <a:t> Scientific  - 67400 </a:t>
            </a:r>
            <a:r>
              <a:rPr lang="en-US" b="0" dirty="0" err="1"/>
              <a:t>Illkirch-Graffenstaden</a:t>
            </a:r>
            <a:r>
              <a:rPr lang="en-US" b="0" dirty="0"/>
              <a:t> - France</a:t>
            </a:r>
          </a:p>
          <a:p>
            <a:pPr marL="0" indent="0">
              <a:buNone/>
            </a:pPr>
            <a:r>
              <a:rPr lang="en-US" b="0" dirty="0">
                <a:hlinkClick r:id="rId2"/>
              </a:rPr>
              <a:t>contact@b-cell-design.</a:t>
            </a:r>
            <a:r>
              <a:rPr lang="en-US" b="0" dirty="0"/>
              <a:t>com</a:t>
            </a:r>
          </a:p>
          <a:p>
            <a:pPr lvl="1"/>
            <a:r>
              <a:rPr lang="en-US" sz="1100" b="1" dirty="0"/>
              <a:t>1.4 Emergency Phone:</a:t>
            </a:r>
          </a:p>
          <a:p>
            <a:pPr marL="377967" lvl="1" indent="0">
              <a:buNone/>
            </a:pPr>
            <a:r>
              <a:rPr lang="en-US" sz="1100" dirty="0"/>
              <a:t>0033-972 – 569  - 499 (Working hours)</a:t>
            </a:r>
          </a:p>
          <a:p>
            <a:pPr marL="377967" lvl="1" indent="0">
              <a:buNone/>
            </a:pPr>
            <a:endParaRPr lang="en-US" sz="1100" dirty="0"/>
          </a:p>
          <a:p>
            <a:r>
              <a:rPr lang="en-US" sz="1200" dirty="0"/>
              <a:t>Section 2: Hazard(s) identification</a:t>
            </a:r>
          </a:p>
          <a:p>
            <a:pPr marL="0" indent="0">
              <a:buNone/>
            </a:pPr>
            <a:endParaRPr lang="en-US" dirty="0"/>
          </a:p>
          <a:p>
            <a:pPr lvl="1"/>
            <a:r>
              <a:rPr lang="en-US" sz="1100" b="1" dirty="0"/>
              <a:t>2.1 Classification per Regulation (EC) N° 1272/2008</a:t>
            </a:r>
          </a:p>
          <a:p>
            <a:pPr marL="0" indent="0">
              <a:buNone/>
            </a:pPr>
            <a:r>
              <a:rPr lang="en-US" b="0" dirty="0"/>
              <a:t>Not applicable</a:t>
            </a:r>
          </a:p>
          <a:p>
            <a:pPr lvl="1"/>
            <a:r>
              <a:rPr lang="en-US" sz="1100" b="1" dirty="0"/>
              <a:t>2.2 Label elements</a:t>
            </a:r>
          </a:p>
          <a:p>
            <a:pPr marL="0" indent="0">
              <a:buNone/>
            </a:pPr>
            <a:r>
              <a:rPr lang="en-US" b="0" dirty="0"/>
              <a:t>Hazard pictogram(s): not applicable</a:t>
            </a:r>
          </a:p>
          <a:p>
            <a:pPr lvl="1"/>
            <a:r>
              <a:rPr lang="en-US" sz="1100" b="1" dirty="0"/>
              <a:t>2.3 Other hazards</a:t>
            </a:r>
          </a:p>
          <a:p>
            <a:pPr marL="0" indent="0">
              <a:buNone/>
            </a:pPr>
            <a:r>
              <a:rPr lang="en-US" b="0" dirty="0"/>
              <a:t>This product contains chemically and/or physically inactivated biological agents and should be considered potentially infectious. The mixture contains no components considered to be either persistent, </a:t>
            </a:r>
            <a:r>
              <a:rPr lang="en-US" b="0" dirty="0" err="1"/>
              <a:t>bioaccumulative</a:t>
            </a:r>
            <a:r>
              <a:rPr lang="en-US" b="0" dirty="0"/>
              <a:t> and toxic (PBT), or very persistent and very </a:t>
            </a:r>
            <a:r>
              <a:rPr lang="en-US" b="0" dirty="0" err="1"/>
              <a:t>bioaccumulative</a:t>
            </a:r>
            <a:r>
              <a:rPr lang="en-US" b="0" dirty="0"/>
              <a:t> (</a:t>
            </a:r>
            <a:r>
              <a:rPr lang="en-US" b="0" dirty="0" err="1"/>
              <a:t>vPvB</a:t>
            </a:r>
            <a:r>
              <a:rPr lang="en-US" b="0" dirty="0"/>
              <a:t>) at levels of 0.1 % or higher.</a:t>
            </a:r>
          </a:p>
          <a:p>
            <a:endParaRPr lang="en-US" b="0" dirty="0"/>
          </a:p>
          <a:p>
            <a:endParaRPr lang="en-US" dirty="0"/>
          </a:p>
          <a:p>
            <a:endParaRPr lang="fr-FR" dirty="0"/>
          </a:p>
        </p:txBody>
      </p:sp>
      <p:sp>
        <p:nvSpPr>
          <p:cNvPr id="3" name="Espace réservé du texte 2">
            <a:extLst>
              <a:ext uri="{FF2B5EF4-FFF2-40B4-BE49-F238E27FC236}">
                <a16:creationId xmlns:a16="http://schemas.microsoft.com/office/drawing/2014/main" id="{0E1F244D-0D22-AEFB-BEBE-5A8BFDCABE95}"/>
              </a:ext>
            </a:extLst>
          </p:cNvPr>
          <p:cNvSpPr>
            <a:spLocks noGrp="1"/>
          </p:cNvSpPr>
          <p:nvPr>
            <p:ph type="body" sz="quarter" idx="13"/>
          </p:nvPr>
        </p:nvSpPr>
        <p:spPr/>
        <p:txBody>
          <a:bodyPr/>
          <a:lstStyle/>
          <a:p>
            <a:r>
              <a:rPr lang="fr-FR" dirty="0"/>
              <a:t>BCD-94-HSV2-M-C2</a:t>
            </a:r>
          </a:p>
        </p:txBody>
      </p:sp>
      <p:sp>
        <p:nvSpPr>
          <p:cNvPr id="4" name="Titre 3">
            <a:extLst>
              <a:ext uri="{FF2B5EF4-FFF2-40B4-BE49-F238E27FC236}">
                <a16:creationId xmlns:a16="http://schemas.microsoft.com/office/drawing/2014/main" id="{1845F374-2FF3-01C6-0389-14992BDAA4C7}"/>
              </a:ext>
            </a:extLst>
          </p:cNvPr>
          <p:cNvSpPr>
            <a:spLocks noGrp="1"/>
          </p:cNvSpPr>
          <p:nvPr>
            <p:ph type="title"/>
          </p:nvPr>
        </p:nvSpPr>
        <p:spPr>
          <a:xfrm>
            <a:off x="1155213" y="441843"/>
            <a:ext cx="5671471" cy="489907"/>
          </a:xfrm>
        </p:spPr>
        <p:txBody>
          <a:bodyPr/>
          <a:lstStyle/>
          <a:p>
            <a:r>
              <a:rPr lang="en-US" dirty="0"/>
              <a:t>Purified form of human Fc IgM anti-HSV2 clone L7C1</a:t>
            </a:r>
            <a:endParaRPr lang="fr-FR" dirty="0"/>
          </a:p>
        </p:txBody>
      </p:sp>
      <p:sp>
        <p:nvSpPr>
          <p:cNvPr id="5" name="Espace réservé du contenu 4">
            <a:extLst>
              <a:ext uri="{FF2B5EF4-FFF2-40B4-BE49-F238E27FC236}">
                <a16:creationId xmlns:a16="http://schemas.microsoft.com/office/drawing/2014/main" id="{A431DABC-17F0-C2C7-E926-86DA66B3C794}"/>
              </a:ext>
            </a:extLst>
          </p:cNvPr>
          <p:cNvSpPr>
            <a:spLocks noGrp="1"/>
          </p:cNvSpPr>
          <p:nvPr>
            <p:ph idx="14"/>
          </p:nvPr>
        </p:nvSpPr>
        <p:spPr/>
        <p:txBody>
          <a:bodyPr/>
          <a:lstStyle/>
          <a:p>
            <a:r>
              <a:rPr lang="en-US" sz="1200" dirty="0"/>
              <a:t>Section 3: Composition/information on ingredients </a:t>
            </a:r>
          </a:p>
          <a:p>
            <a:endParaRPr lang="en-US" sz="1200" dirty="0"/>
          </a:p>
          <a:p>
            <a:pPr marL="0" indent="0">
              <a:buNone/>
            </a:pPr>
            <a:r>
              <a:rPr lang="en-US" b="0" dirty="0"/>
              <a:t>Water: EG no.: 231-791-2; CAS no.: 7732-18-5; Classification (Regulation (EC) No. 1272/2008): -</a:t>
            </a:r>
          </a:p>
          <a:p>
            <a:pPr marL="0" indent="0">
              <a:buNone/>
            </a:pPr>
            <a:r>
              <a:rPr lang="en-US" b="0" dirty="0"/>
              <a:t>Sodium chloride: EG no.: 231-598-3;	 CAS no.: 7647-14-5; Classification (Regulation (EC) No. 1272/2008): -</a:t>
            </a:r>
          </a:p>
          <a:p>
            <a:pPr marL="0" indent="0">
              <a:buNone/>
            </a:pPr>
            <a:r>
              <a:rPr lang="en-US" b="0" dirty="0"/>
              <a:t>Potassium chloride: EG no.: 231-211-8; CAS no.: 7447-40-7; Classification (Regulation (EC) No. 1272/2008):-</a:t>
            </a:r>
          </a:p>
          <a:p>
            <a:pPr marL="0" indent="0">
              <a:buNone/>
            </a:pPr>
            <a:r>
              <a:rPr lang="en-US" b="0" dirty="0"/>
              <a:t>Tris Base: EG no</a:t>
            </a:r>
            <a:r>
              <a:rPr lang="en-US" b="0"/>
              <a:t>.: 201-064-4; </a:t>
            </a:r>
            <a:r>
              <a:rPr lang="en-US" b="0" dirty="0"/>
              <a:t>CAS no</a:t>
            </a:r>
            <a:r>
              <a:rPr lang="en-US" b="0"/>
              <a:t>.: 77-86-1; </a:t>
            </a:r>
            <a:r>
              <a:rPr lang="en-US" b="0" dirty="0"/>
              <a:t>Classification (Regulation (EC) No. 1272/2008):-</a:t>
            </a:r>
          </a:p>
          <a:p>
            <a:pPr marL="0" indent="0">
              <a:buNone/>
            </a:pPr>
            <a:endParaRPr lang="en-US" b="0" dirty="0"/>
          </a:p>
          <a:p>
            <a:r>
              <a:rPr lang="en-US" sz="1200" dirty="0"/>
              <a:t>Section 4: First-aid measures</a:t>
            </a:r>
          </a:p>
          <a:p>
            <a:pPr marL="0" indent="0">
              <a:buNone/>
            </a:pPr>
            <a:endParaRPr lang="en-US" sz="1200" dirty="0"/>
          </a:p>
          <a:p>
            <a:pPr marL="0" indent="0">
              <a:buNone/>
            </a:pPr>
            <a:r>
              <a:rPr lang="en-US" b="0" dirty="0"/>
              <a:t>Skin contact: Rinse with plenty of water. Consult a physician if necessary.</a:t>
            </a:r>
          </a:p>
          <a:p>
            <a:pPr marL="0" indent="0">
              <a:buNone/>
            </a:pPr>
            <a:r>
              <a:rPr lang="en-US" b="0" dirty="0"/>
              <a:t>Eye contact: Rinse cautiously with water for several minutes. Remove contact lenses, if present and easy to do. Consult a physician if necessary.</a:t>
            </a:r>
          </a:p>
          <a:p>
            <a:pPr marL="0" indent="0">
              <a:buNone/>
            </a:pPr>
            <a:r>
              <a:rPr lang="en-US" b="0" dirty="0"/>
              <a:t>Ingestion: Not expected to present a significant ingestion hazard under anticipated conditions of normal use. If you feel unwell, seek medical advice.</a:t>
            </a:r>
          </a:p>
          <a:p>
            <a:pPr marL="0" indent="0">
              <a:buNone/>
            </a:pPr>
            <a:r>
              <a:rPr lang="en-US" b="0" dirty="0"/>
              <a:t>Inhalation: Not expected to be an inhalation hazard under anticipated conditions of normal use of this material. Consult a physician if necessary.</a:t>
            </a:r>
          </a:p>
          <a:p>
            <a:pPr marL="0" indent="0">
              <a:buNone/>
            </a:pPr>
            <a:r>
              <a:rPr lang="en-US" b="0" dirty="0"/>
              <a:t>Notes to physician: Treat symptomatically</a:t>
            </a:r>
          </a:p>
          <a:p>
            <a:endParaRPr lang="fr-FR" dirty="0"/>
          </a:p>
        </p:txBody>
      </p:sp>
    </p:spTree>
    <p:extLst>
      <p:ext uri="{BB962C8B-B14F-4D97-AF65-F5344CB8AC3E}">
        <p14:creationId xmlns:p14="http://schemas.microsoft.com/office/powerpoint/2010/main" val="1004030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196A2D44-F745-9ADE-6832-1A0E88849CDE}"/>
              </a:ext>
            </a:extLst>
          </p:cNvPr>
          <p:cNvSpPr>
            <a:spLocks noGrp="1"/>
          </p:cNvSpPr>
          <p:nvPr>
            <p:ph idx="1"/>
          </p:nvPr>
        </p:nvSpPr>
        <p:spPr/>
        <p:txBody>
          <a:bodyPr/>
          <a:lstStyle/>
          <a:p>
            <a:r>
              <a:rPr lang="en-US" sz="1200" dirty="0"/>
              <a:t> Section 5: Fire-fighting measures </a:t>
            </a:r>
          </a:p>
          <a:p>
            <a:endParaRPr lang="en-US" sz="1200" dirty="0"/>
          </a:p>
          <a:p>
            <a:pPr lvl="1"/>
            <a:r>
              <a:rPr lang="en-US" sz="1100" b="1" dirty="0"/>
              <a:t>5.1 Extinguishing media</a:t>
            </a:r>
          </a:p>
          <a:p>
            <a:pPr marL="0" indent="0">
              <a:buNone/>
            </a:pPr>
            <a:r>
              <a:rPr lang="en-US" b="0" dirty="0"/>
              <a:t>Suitable Extinguishing Media Water spray. Carbon dioxide (CO2). Foam. Dry chemical.</a:t>
            </a:r>
          </a:p>
          <a:p>
            <a:pPr marL="0" indent="0">
              <a:buNone/>
            </a:pPr>
            <a:r>
              <a:rPr lang="en-US" b="0" dirty="0"/>
              <a:t>Unsuitable Extinguishing Media: No information available.</a:t>
            </a:r>
          </a:p>
          <a:p>
            <a:pPr marL="0" indent="0">
              <a:buNone/>
            </a:pPr>
            <a:r>
              <a:rPr lang="en-US" b="0" dirty="0"/>
              <a:t>5.2 Special hazards arising from the substance or mixture: Not Known</a:t>
            </a:r>
          </a:p>
          <a:p>
            <a:pPr marL="0" indent="0">
              <a:buNone/>
            </a:pPr>
            <a:r>
              <a:rPr lang="en-US" b="0" dirty="0"/>
              <a:t>Indication of any immediate medical attention and special treatment needed: None</a:t>
            </a:r>
          </a:p>
          <a:p>
            <a:pPr marL="0" indent="0">
              <a:buNone/>
            </a:pPr>
            <a:r>
              <a:rPr lang="en-US" b="0" dirty="0"/>
              <a:t>5.3 Advice for fire-fighters Standard procedure for chemical fires</a:t>
            </a:r>
          </a:p>
          <a:p>
            <a:endParaRPr lang="en-US" b="0" dirty="0"/>
          </a:p>
          <a:p>
            <a:endParaRPr lang="en-US" b="0" dirty="0"/>
          </a:p>
          <a:p>
            <a:r>
              <a:rPr lang="en-US" sz="1200" dirty="0"/>
              <a:t>Section 6: Accidental release measures</a:t>
            </a:r>
          </a:p>
          <a:p>
            <a:endParaRPr lang="en-US" sz="1200" dirty="0"/>
          </a:p>
          <a:p>
            <a:pPr lvl="1"/>
            <a:r>
              <a:rPr lang="en-US" sz="1100" b="1" dirty="0"/>
              <a:t>6.1 Personal precautions, protective equipment and emergency procedures</a:t>
            </a:r>
          </a:p>
          <a:p>
            <a:pPr marL="0" indent="0">
              <a:buNone/>
            </a:pPr>
            <a:r>
              <a:rPr lang="en-US" b="0" dirty="0"/>
              <a:t>Ensure adequate ventilation. Always wear recommended Personal Protective Equipment. Use personal protection equipment. See Section 8 for more details.</a:t>
            </a:r>
          </a:p>
          <a:p>
            <a:pPr lvl="1"/>
            <a:r>
              <a:rPr lang="en-US" sz="1100" b="1" dirty="0"/>
              <a:t>6.2 Environmental precautions</a:t>
            </a:r>
          </a:p>
          <a:p>
            <a:pPr marL="0" indent="0">
              <a:buNone/>
            </a:pPr>
            <a:r>
              <a:rPr lang="en-US" b="0" dirty="0"/>
              <a:t>No special environmental precautions required. Avoid discharge into drains and waterways whenever possible</a:t>
            </a:r>
          </a:p>
          <a:p>
            <a:pPr lvl="1"/>
            <a:r>
              <a:rPr lang="en-US" sz="1100" b="1" dirty="0"/>
              <a:t>6.3 Methods and material for containment and cleaning up</a:t>
            </a:r>
          </a:p>
          <a:p>
            <a:pPr marL="0" indent="0">
              <a:buNone/>
            </a:pPr>
            <a:r>
              <a:rPr lang="en-US" b="0" dirty="0"/>
              <a:t>Soak up with inert absorbent material</a:t>
            </a:r>
          </a:p>
          <a:p>
            <a:endParaRPr lang="en-US" b="0" dirty="0"/>
          </a:p>
          <a:p>
            <a:endParaRPr lang="en-US" b="0" dirty="0"/>
          </a:p>
          <a:p>
            <a:endParaRPr lang="fr-FR" dirty="0"/>
          </a:p>
        </p:txBody>
      </p:sp>
      <p:sp>
        <p:nvSpPr>
          <p:cNvPr id="5" name="Espace réservé du contenu 4">
            <a:extLst>
              <a:ext uri="{FF2B5EF4-FFF2-40B4-BE49-F238E27FC236}">
                <a16:creationId xmlns:a16="http://schemas.microsoft.com/office/drawing/2014/main" id="{19462FC8-BAED-A61F-3742-3856EC3516C9}"/>
              </a:ext>
            </a:extLst>
          </p:cNvPr>
          <p:cNvSpPr>
            <a:spLocks noGrp="1"/>
          </p:cNvSpPr>
          <p:nvPr>
            <p:ph idx="14"/>
          </p:nvPr>
        </p:nvSpPr>
        <p:spPr/>
        <p:txBody>
          <a:bodyPr/>
          <a:lstStyle/>
          <a:p>
            <a:r>
              <a:rPr lang="en-US" sz="1200" dirty="0"/>
              <a:t>Section 7: Handling and storage </a:t>
            </a:r>
          </a:p>
          <a:p>
            <a:endParaRPr lang="en-US" dirty="0"/>
          </a:p>
          <a:p>
            <a:pPr lvl="1"/>
            <a:r>
              <a:rPr lang="en-US" sz="1100" b="1" dirty="0"/>
              <a:t>7.1 Precautions for safe handling</a:t>
            </a:r>
          </a:p>
          <a:p>
            <a:pPr marL="0" indent="0">
              <a:buNone/>
            </a:pPr>
            <a:r>
              <a:rPr lang="en-US" b="0" dirty="0"/>
              <a:t>Use personal protective equipment as required. Handle with care. Protect from contamination.</a:t>
            </a:r>
          </a:p>
          <a:p>
            <a:pPr marL="0" indent="0">
              <a:buNone/>
            </a:pPr>
            <a:r>
              <a:rPr lang="en-US" b="0" dirty="0"/>
              <a:t>Keep in a dry and well-ventilated place, between +2°C and + 8°C. </a:t>
            </a:r>
          </a:p>
          <a:p>
            <a:pPr lvl="1"/>
            <a:endParaRPr lang="en-US" sz="1100" b="0" dirty="0"/>
          </a:p>
          <a:p>
            <a:pPr lvl="1"/>
            <a:r>
              <a:rPr lang="en-US" sz="1100" b="0" dirty="0"/>
              <a:t>7.2 Conditions for safe storage:</a:t>
            </a:r>
          </a:p>
          <a:p>
            <a:pPr marL="0" indent="0">
              <a:buNone/>
            </a:pPr>
            <a:r>
              <a:rPr lang="en-US" b="0" dirty="0"/>
              <a:t>Keep in properly labelled containers. </a:t>
            </a:r>
          </a:p>
          <a:p>
            <a:pPr lvl="1"/>
            <a:r>
              <a:rPr lang="en-US" sz="1100" b="0" dirty="0"/>
              <a:t>7.3 Specific end use: For research or further manufacturing use only</a:t>
            </a:r>
          </a:p>
          <a:p>
            <a:pPr marL="0" indent="0">
              <a:buNone/>
            </a:pPr>
            <a:endParaRPr lang="en-US" b="0" dirty="0"/>
          </a:p>
          <a:p>
            <a:pPr marL="0" indent="0">
              <a:buNone/>
            </a:pPr>
            <a:endParaRPr lang="en-US" b="0" dirty="0"/>
          </a:p>
          <a:p>
            <a:r>
              <a:rPr lang="en-US" sz="1200" dirty="0"/>
              <a:t>Section 8: Exposure controls/personal protection </a:t>
            </a:r>
          </a:p>
          <a:p>
            <a:endParaRPr lang="en-US" dirty="0"/>
          </a:p>
          <a:p>
            <a:pPr lvl="1"/>
            <a:r>
              <a:rPr lang="en-US" sz="1100" b="1" dirty="0"/>
              <a:t>8.1 Engineering measures</a:t>
            </a:r>
            <a:r>
              <a:rPr lang="en-US" sz="1100" b="0" dirty="0"/>
              <a:t>: </a:t>
            </a:r>
          </a:p>
          <a:p>
            <a:pPr marL="0" lvl="1" indent="0">
              <a:buNone/>
            </a:pPr>
            <a:r>
              <a:rPr lang="en-US" sz="1100" dirty="0"/>
              <a:t>E</a:t>
            </a:r>
            <a:r>
              <a:rPr lang="en-US" sz="1100" b="0" dirty="0"/>
              <a:t>nsure adequate ventilation, especially in confined areas.</a:t>
            </a:r>
          </a:p>
          <a:p>
            <a:pPr lvl="1"/>
            <a:r>
              <a:rPr lang="en-US" sz="1100" b="1" dirty="0"/>
              <a:t>8.2 Exposure controls</a:t>
            </a:r>
          </a:p>
          <a:p>
            <a:pPr marL="0" indent="0">
              <a:buNone/>
            </a:pPr>
            <a:r>
              <a:rPr lang="en-US" b="0" dirty="0"/>
              <a:t>Personal protection equipment</a:t>
            </a:r>
          </a:p>
          <a:p>
            <a:pPr marL="0" indent="0">
              <a:buNone/>
            </a:pPr>
            <a:r>
              <a:rPr lang="en-US" b="0" dirty="0"/>
              <a:t>Respiratory protection: In case of insufficient ventilation, wear respirators and components tested and approved under appropriate government standards</a:t>
            </a:r>
          </a:p>
          <a:p>
            <a:pPr marL="0" indent="0">
              <a:buNone/>
            </a:pPr>
            <a:r>
              <a:rPr lang="en-US" b="0" dirty="0"/>
              <a:t>Hand protection: Wear suitable gloves Glove material: Compatible chemical resistant gloves</a:t>
            </a:r>
          </a:p>
          <a:p>
            <a:pPr marL="0" indent="0">
              <a:buNone/>
            </a:pPr>
            <a:r>
              <a:rPr lang="en-US" b="0" dirty="0"/>
              <a:t>Eye </a:t>
            </a:r>
            <a:r>
              <a:rPr lang="en-US" b="0" dirty="0" err="1"/>
              <a:t>protection:safety</a:t>
            </a:r>
            <a:r>
              <a:rPr lang="en-US" b="0" dirty="0"/>
              <a:t> glasses</a:t>
            </a:r>
          </a:p>
          <a:p>
            <a:pPr marL="0" indent="0">
              <a:buNone/>
            </a:pPr>
            <a:r>
              <a:rPr lang="en-US" b="0" dirty="0"/>
              <a:t>Skin and body protection: Wear suitable protective clothing</a:t>
            </a:r>
          </a:p>
          <a:p>
            <a:pPr marL="0" indent="0">
              <a:buNone/>
            </a:pPr>
            <a:r>
              <a:rPr lang="en-US" b="0" dirty="0"/>
              <a:t>Hygiene measures: Handle in accordance with good industrial hygiene and safety practice</a:t>
            </a:r>
          </a:p>
          <a:p>
            <a:pPr marL="0" indent="0">
              <a:buNone/>
            </a:pPr>
            <a:r>
              <a:rPr lang="en-US" b="0" dirty="0"/>
              <a:t>Environmental exposure controls: No special environmental precautions required</a:t>
            </a:r>
          </a:p>
        </p:txBody>
      </p:sp>
      <p:sp>
        <p:nvSpPr>
          <p:cNvPr id="3" name="Titre 3">
            <a:extLst>
              <a:ext uri="{FF2B5EF4-FFF2-40B4-BE49-F238E27FC236}">
                <a16:creationId xmlns:a16="http://schemas.microsoft.com/office/drawing/2014/main" id="{2966642A-5B14-E62C-B7B0-B4D46C59BD8B}"/>
              </a:ext>
            </a:extLst>
          </p:cNvPr>
          <p:cNvSpPr>
            <a:spLocks noGrp="1"/>
          </p:cNvSpPr>
          <p:nvPr>
            <p:ph type="title"/>
          </p:nvPr>
        </p:nvSpPr>
        <p:spPr>
          <a:xfrm>
            <a:off x="1155213" y="441843"/>
            <a:ext cx="5671471" cy="489907"/>
          </a:xfrm>
        </p:spPr>
        <p:txBody>
          <a:bodyPr/>
          <a:lstStyle/>
          <a:p>
            <a:r>
              <a:rPr lang="en-US" dirty="0"/>
              <a:t>Purified form of human Fc IgM anti-HSV2 clone L7C1</a:t>
            </a:r>
            <a:endParaRPr lang="fr-FR" dirty="0"/>
          </a:p>
        </p:txBody>
      </p:sp>
      <p:sp>
        <p:nvSpPr>
          <p:cNvPr id="4" name="Espace réservé du texte 2">
            <a:extLst>
              <a:ext uri="{FF2B5EF4-FFF2-40B4-BE49-F238E27FC236}">
                <a16:creationId xmlns:a16="http://schemas.microsoft.com/office/drawing/2014/main" id="{F2B5DC3F-B75A-4181-B260-F0FE451090A2}"/>
              </a:ext>
            </a:extLst>
          </p:cNvPr>
          <p:cNvSpPr>
            <a:spLocks noGrp="1"/>
          </p:cNvSpPr>
          <p:nvPr>
            <p:ph type="body" sz="quarter" idx="13"/>
          </p:nvPr>
        </p:nvSpPr>
        <p:spPr>
          <a:xfrm>
            <a:off x="519113" y="1367647"/>
            <a:ext cx="6521450" cy="356838"/>
          </a:xfrm>
        </p:spPr>
        <p:txBody>
          <a:bodyPr/>
          <a:lstStyle/>
          <a:p>
            <a:r>
              <a:rPr lang="fr-FR" dirty="0"/>
              <a:t>BCD-94-HSV2-M-C2</a:t>
            </a:r>
          </a:p>
        </p:txBody>
      </p:sp>
    </p:spTree>
    <p:extLst>
      <p:ext uri="{BB962C8B-B14F-4D97-AF65-F5344CB8AC3E}">
        <p14:creationId xmlns:p14="http://schemas.microsoft.com/office/powerpoint/2010/main" val="3743023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2DE43B8E-FAEB-5B72-243F-D1EEA209070E}"/>
              </a:ext>
            </a:extLst>
          </p:cNvPr>
          <p:cNvSpPr>
            <a:spLocks noGrp="1"/>
          </p:cNvSpPr>
          <p:nvPr>
            <p:ph idx="1"/>
          </p:nvPr>
        </p:nvSpPr>
        <p:spPr/>
        <p:txBody>
          <a:bodyPr/>
          <a:lstStyle/>
          <a:p>
            <a:r>
              <a:rPr lang="en-US" sz="1200" dirty="0"/>
              <a:t>Section 9: Physical and chemical properties</a:t>
            </a:r>
          </a:p>
          <a:p>
            <a:endParaRPr lang="en-US" dirty="0"/>
          </a:p>
          <a:p>
            <a:pPr lvl="1"/>
            <a:r>
              <a:rPr lang="en-US" sz="1100" b="1" dirty="0"/>
              <a:t>9.1 Physical and chemical properties</a:t>
            </a:r>
          </a:p>
          <a:p>
            <a:pPr marL="0" indent="0">
              <a:buNone/>
            </a:pPr>
            <a:r>
              <a:rPr lang="en-US" b="0" dirty="0"/>
              <a:t>Appearance: 	Liquid</a:t>
            </a:r>
          </a:p>
          <a:p>
            <a:pPr marL="0" indent="0">
              <a:buNone/>
            </a:pPr>
            <a:r>
              <a:rPr lang="en-US" b="0" dirty="0" err="1"/>
              <a:t>Odour</a:t>
            </a:r>
            <a:r>
              <a:rPr lang="en-US" b="0" dirty="0"/>
              <a:t>: 		no available data</a:t>
            </a:r>
          </a:p>
          <a:p>
            <a:pPr marL="0" indent="0">
              <a:buNone/>
            </a:pPr>
            <a:r>
              <a:rPr lang="en-US" b="0" dirty="0"/>
              <a:t>pH: 		no available data</a:t>
            </a:r>
          </a:p>
          <a:p>
            <a:pPr marL="0" indent="0">
              <a:buNone/>
            </a:pPr>
            <a:r>
              <a:rPr lang="en-US" b="0" dirty="0"/>
              <a:t>Boiling point: 	~100°C</a:t>
            </a:r>
          </a:p>
          <a:p>
            <a:pPr marL="0" indent="0">
              <a:buNone/>
            </a:pPr>
            <a:r>
              <a:rPr lang="en-US" b="0" dirty="0"/>
              <a:t>Flash point: 	no available data</a:t>
            </a:r>
          </a:p>
          <a:p>
            <a:pPr marL="0" indent="0">
              <a:buNone/>
            </a:pPr>
            <a:r>
              <a:rPr lang="en-US" b="0" dirty="0"/>
              <a:t>Evaporation rate: 	no available data</a:t>
            </a:r>
          </a:p>
          <a:p>
            <a:pPr marL="0" indent="0">
              <a:buNone/>
            </a:pPr>
            <a:r>
              <a:rPr lang="en-US" b="0" dirty="0" err="1"/>
              <a:t>Vapour</a:t>
            </a:r>
            <a:r>
              <a:rPr lang="en-US" b="0" dirty="0"/>
              <a:t> pressure: 	&gt;1</a:t>
            </a:r>
          </a:p>
          <a:p>
            <a:pPr marL="0" indent="0">
              <a:buNone/>
            </a:pPr>
            <a:r>
              <a:rPr lang="en-US" b="0" dirty="0"/>
              <a:t>Relative density: 	no available data</a:t>
            </a:r>
          </a:p>
          <a:p>
            <a:pPr marL="0" indent="0">
              <a:buNone/>
            </a:pPr>
            <a:r>
              <a:rPr lang="en-US" b="0" dirty="0"/>
              <a:t>Viscosity: 	no available data</a:t>
            </a:r>
          </a:p>
          <a:p>
            <a:pPr marL="0" indent="0">
              <a:buNone/>
            </a:pPr>
            <a:r>
              <a:rPr lang="en-US" b="0" dirty="0"/>
              <a:t>Explosive properties: no available data</a:t>
            </a:r>
          </a:p>
          <a:p>
            <a:pPr lvl="1"/>
            <a:r>
              <a:rPr lang="en-US" sz="1100" b="1" dirty="0"/>
              <a:t>9.2 Other information: </a:t>
            </a:r>
          </a:p>
          <a:p>
            <a:pPr marL="0" indent="0">
              <a:buNone/>
            </a:pPr>
            <a:r>
              <a:rPr lang="en-US" b="0" dirty="0"/>
              <a:t>No other relevant information available.</a:t>
            </a:r>
          </a:p>
          <a:p>
            <a:endParaRPr lang="en-US" b="0" dirty="0"/>
          </a:p>
          <a:p>
            <a:r>
              <a:rPr lang="en-US" sz="1200" dirty="0"/>
              <a:t>Section 10: Stability and reactivity lists</a:t>
            </a:r>
          </a:p>
          <a:p>
            <a:endParaRPr lang="en-US" sz="1200" dirty="0"/>
          </a:p>
          <a:p>
            <a:pPr lvl="1"/>
            <a:r>
              <a:rPr lang="en-US" sz="1100" b="1" dirty="0"/>
              <a:t>10.1 Reactivity: 	</a:t>
            </a:r>
          </a:p>
          <a:p>
            <a:pPr marL="0" indent="0">
              <a:buNone/>
            </a:pPr>
            <a:r>
              <a:rPr lang="en-US" b="0" dirty="0"/>
              <a:t>None known</a:t>
            </a:r>
          </a:p>
          <a:p>
            <a:pPr lvl="1"/>
            <a:r>
              <a:rPr lang="en-US" sz="1100" b="1" dirty="0"/>
              <a:t>10.2 Stability: </a:t>
            </a:r>
            <a:r>
              <a:rPr lang="en-US" b="0" dirty="0"/>
              <a:t>	</a:t>
            </a:r>
          </a:p>
          <a:p>
            <a:pPr marL="0" indent="0">
              <a:buNone/>
            </a:pPr>
            <a:r>
              <a:rPr lang="en-US" b="0" dirty="0"/>
              <a:t>Stable under recommended storage conditions</a:t>
            </a:r>
          </a:p>
          <a:p>
            <a:pPr lvl="1"/>
            <a:r>
              <a:rPr lang="en-US" sz="1100" b="1" dirty="0"/>
              <a:t>10.3 Possibility of hazardous reactions: </a:t>
            </a:r>
          </a:p>
          <a:p>
            <a:pPr marL="0" indent="0">
              <a:buNone/>
            </a:pPr>
            <a:r>
              <a:rPr lang="en-US" b="0" dirty="0"/>
              <a:t>no available data</a:t>
            </a:r>
          </a:p>
          <a:p>
            <a:pPr lvl="1"/>
            <a:r>
              <a:rPr lang="en-US" sz="1100" b="1" dirty="0"/>
              <a:t>10.4 Conditions to Avoid: </a:t>
            </a:r>
          </a:p>
          <a:p>
            <a:pPr marL="0" indent="0">
              <a:buNone/>
            </a:pPr>
            <a:r>
              <a:rPr lang="en-US" b="0" dirty="0"/>
              <a:t>Contaminated environment</a:t>
            </a:r>
          </a:p>
          <a:p>
            <a:pPr lvl="1"/>
            <a:r>
              <a:rPr lang="en-US" sz="1100" b="1" dirty="0"/>
              <a:t>10.5 Incompatible materials: </a:t>
            </a:r>
          </a:p>
          <a:p>
            <a:pPr marL="0" indent="0">
              <a:buNone/>
            </a:pPr>
            <a:r>
              <a:rPr lang="en-US" b="0" dirty="0"/>
              <a:t>no available data</a:t>
            </a:r>
          </a:p>
          <a:p>
            <a:endParaRPr lang="fr-FR" b="0" dirty="0"/>
          </a:p>
        </p:txBody>
      </p:sp>
      <p:sp>
        <p:nvSpPr>
          <p:cNvPr id="5" name="Espace réservé du contenu 4">
            <a:extLst>
              <a:ext uri="{FF2B5EF4-FFF2-40B4-BE49-F238E27FC236}">
                <a16:creationId xmlns:a16="http://schemas.microsoft.com/office/drawing/2014/main" id="{81EF2994-D914-AD47-FE1C-B9986AA8A276}"/>
              </a:ext>
            </a:extLst>
          </p:cNvPr>
          <p:cNvSpPr>
            <a:spLocks noGrp="1"/>
          </p:cNvSpPr>
          <p:nvPr>
            <p:ph idx="14"/>
          </p:nvPr>
        </p:nvSpPr>
        <p:spPr/>
        <p:txBody>
          <a:bodyPr/>
          <a:lstStyle/>
          <a:p>
            <a:pPr lvl="1"/>
            <a:r>
              <a:rPr lang="en-US" sz="1100" b="1" dirty="0"/>
              <a:t>10.6 Hazardous decomposition products: </a:t>
            </a:r>
          </a:p>
          <a:p>
            <a:pPr marL="0" indent="0">
              <a:buNone/>
            </a:pPr>
            <a:r>
              <a:rPr lang="en-US" b="0" dirty="0"/>
              <a:t>No available data </a:t>
            </a:r>
          </a:p>
          <a:p>
            <a:endParaRPr lang="en-US" b="0" dirty="0"/>
          </a:p>
          <a:p>
            <a:r>
              <a:rPr lang="en-US" dirty="0"/>
              <a:t>Section 11: Toxicological information </a:t>
            </a:r>
          </a:p>
          <a:p>
            <a:pPr lvl="1"/>
            <a:r>
              <a:rPr lang="en-US" sz="1100" b="1" dirty="0"/>
              <a:t>11.1 </a:t>
            </a:r>
            <a:r>
              <a:rPr lang="en-US" sz="1100" b="1" dirty="0" err="1"/>
              <a:t>Toxological</a:t>
            </a:r>
            <a:r>
              <a:rPr lang="en-US" sz="1100" b="1" dirty="0"/>
              <a:t> effects</a:t>
            </a:r>
          </a:p>
          <a:p>
            <a:pPr marL="0" indent="0">
              <a:buNone/>
            </a:pPr>
            <a:r>
              <a:rPr lang="en-US" b="0" dirty="0"/>
              <a:t>Acute toxicity: 	no available data</a:t>
            </a:r>
          </a:p>
          <a:p>
            <a:pPr marL="0" indent="0">
              <a:buNone/>
            </a:pPr>
            <a:r>
              <a:rPr lang="en-US" b="0" dirty="0"/>
              <a:t>LD/LC 50 value: 	no available data</a:t>
            </a:r>
          </a:p>
          <a:p>
            <a:pPr marL="0" indent="0">
              <a:buNone/>
            </a:pPr>
            <a:r>
              <a:rPr lang="en-US" b="0" dirty="0"/>
              <a:t>Sensitization: 	no available data</a:t>
            </a:r>
          </a:p>
          <a:p>
            <a:pPr marL="0" indent="0">
              <a:buNone/>
            </a:pPr>
            <a:r>
              <a:rPr lang="en-US" b="0" dirty="0"/>
              <a:t>Potential Health Effects: </a:t>
            </a:r>
          </a:p>
          <a:p>
            <a:pPr marL="0" indent="0">
              <a:buNone/>
            </a:pPr>
            <a:r>
              <a:rPr lang="en-US" b="0" dirty="0"/>
              <a:t>Skin:	no available data</a:t>
            </a:r>
          </a:p>
          <a:p>
            <a:pPr marL="0" indent="0">
              <a:buNone/>
            </a:pPr>
            <a:r>
              <a:rPr lang="en-US" b="0" dirty="0"/>
              <a:t>Eyes:	no available data</a:t>
            </a:r>
          </a:p>
          <a:p>
            <a:pPr marL="0" indent="0">
              <a:buNone/>
            </a:pPr>
            <a:r>
              <a:rPr lang="en-US" b="0" dirty="0"/>
              <a:t>Ingestion: 	no available data</a:t>
            </a:r>
          </a:p>
          <a:p>
            <a:pPr marL="0" indent="0">
              <a:buNone/>
            </a:pPr>
            <a:r>
              <a:rPr lang="en-US" b="0" dirty="0"/>
              <a:t>CMR effects:	no available data</a:t>
            </a:r>
          </a:p>
          <a:p>
            <a:pPr lvl="1"/>
            <a:r>
              <a:rPr lang="en-US" sz="1100" b="1" dirty="0"/>
              <a:t>11.2 Other information</a:t>
            </a:r>
            <a:r>
              <a:rPr lang="en-US" sz="1100" b="0" dirty="0"/>
              <a:t>: </a:t>
            </a:r>
          </a:p>
          <a:p>
            <a:pPr marL="0" indent="0">
              <a:buNone/>
            </a:pPr>
            <a:r>
              <a:rPr lang="en-US" b="0" dirty="0"/>
              <a:t>Quantitative data on the toxicity of this product are not available.</a:t>
            </a:r>
          </a:p>
          <a:p>
            <a:endParaRPr lang="en-US" b="0" dirty="0"/>
          </a:p>
          <a:p>
            <a:r>
              <a:rPr lang="en-US" dirty="0"/>
              <a:t>Section 12: Ecological information</a:t>
            </a:r>
          </a:p>
          <a:p>
            <a:endParaRPr lang="en-US" dirty="0"/>
          </a:p>
          <a:p>
            <a:pPr lvl="1"/>
            <a:r>
              <a:rPr lang="en-US" sz="1100" b="1" dirty="0"/>
              <a:t>12.1 Toxicity: </a:t>
            </a:r>
          </a:p>
          <a:p>
            <a:pPr marL="0" indent="0">
              <a:buNone/>
            </a:pPr>
            <a:r>
              <a:rPr lang="en-US" b="0" dirty="0"/>
              <a:t>No information available.</a:t>
            </a:r>
          </a:p>
          <a:p>
            <a:pPr lvl="1"/>
            <a:r>
              <a:rPr lang="en-US" sz="1100" b="1" dirty="0"/>
              <a:t>12.2 Persistence and degradability: </a:t>
            </a:r>
          </a:p>
          <a:p>
            <a:pPr marL="0" indent="0">
              <a:buNone/>
            </a:pPr>
            <a:r>
              <a:rPr lang="en-US" b="0" dirty="0"/>
              <a:t>No available data</a:t>
            </a:r>
          </a:p>
          <a:p>
            <a:pPr lvl="1"/>
            <a:r>
              <a:rPr lang="en-US" sz="1100" b="1" dirty="0"/>
              <a:t>12.3 Bioaccumulation potential: </a:t>
            </a:r>
          </a:p>
          <a:p>
            <a:pPr marL="0" indent="0">
              <a:buNone/>
            </a:pPr>
            <a:r>
              <a:rPr lang="en-US" b="0" dirty="0"/>
              <a:t>No available data</a:t>
            </a:r>
          </a:p>
          <a:p>
            <a:pPr lvl="1"/>
            <a:r>
              <a:rPr lang="en-US" sz="1100" b="1" dirty="0"/>
              <a:t>12.4 Mobility in soil: </a:t>
            </a:r>
          </a:p>
          <a:p>
            <a:pPr marL="0" indent="0">
              <a:buNone/>
            </a:pPr>
            <a:r>
              <a:rPr lang="en-US" b="0" dirty="0"/>
              <a:t>No available data</a:t>
            </a:r>
          </a:p>
          <a:p>
            <a:pPr lvl="1"/>
            <a:r>
              <a:rPr lang="en-US" sz="1100" b="1" dirty="0"/>
              <a:t>12.5 Results of PBT and </a:t>
            </a:r>
            <a:r>
              <a:rPr lang="en-US" sz="1100" b="1" dirty="0" err="1"/>
              <a:t>vPvB</a:t>
            </a:r>
            <a:r>
              <a:rPr lang="en-US" sz="1100" b="1" dirty="0"/>
              <a:t> assessment</a:t>
            </a:r>
          </a:p>
          <a:p>
            <a:pPr marL="0" indent="0">
              <a:buNone/>
            </a:pPr>
            <a:r>
              <a:rPr lang="en-US" b="0" dirty="0"/>
              <a:t>There is no PBT/</a:t>
            </a:r>
            <a:r>
              <a:rPr lang="en-US" b="0" dirty="0" err="1"/>
              <a:t>vPvB</a:t>
            </a:r>
            <a:r>
              <a:rPr lang="en-US" b="0" dirty="0"/>
              <a:t> assessment available because no chemical safety assessment is required/was conducted.</a:t>
            </a:r>
          </a:p>
          <a:p>
            <a:pPr marL="0" indent="0">
              <a:buNone/>
            </a:pPr>
            <a:endParaRPr lang="fr-FR" dirty="0"/>
          </a:p>
        </p:txBody>
      </p:sp>
      <p:sp>
        <p:nvSpPr>
          <p:cNvPr id="6" name="Titre 3">
            <a:extLst>
              <a:ext uri="{FF2B5EF4-FFF2-40B4-BE49-F238E27FC236}">
                <a16:creationId xmlns:a16="http://schemas.microsoft.com/office/drawing/2014/main" id="{51DB4491-ACD0-6E77-4A80-EEB9DA493352}"/>
              </a:ext>
            </a:extLst>
          </p:cNvPr>
          <p:cNvSpPr>
            <a:spLocks noGrp="1"/>
          </p:cNvSpPr>
          <p:nvPr>
            <p:ph type="title"/>
          </p:nvPr>
        </p:nvSpPr>
        <p:spPr>
          <a:xfrm>
            <a:off x="1155213" y="441843"/>
            <a:ext cx="5671471" cy="489907"/>
          </a:xfrm>
        </p:spPr>
        <p:txBody>
          <a:bodyPr/>
          <a:lstStyle/>
          <a:p>
            <a:r>
              <a:rPr lang="en-US" dirty="0"/>
              <a:t>Purified form of human Fc IgM anti-HSV2 clone L7C1</a:t>
            </a:r>
            <a:endParaRPr lang="fr-FR" dirty="0"/>
          </a:p>
        </p:txBody>
      </p:sp>
      <p:sp>
        <p:nvSpPr>
          <p:cNvPr id="7" name="Espace réservé du texte 2">
            <a:extLst>
              <a:ext uri="{FF2B5EF4-FFF2-40B4-BE49-F238E27FC236}">
                <a16:creationId xmlns:a16="http://schemas.microsoft.com/office/drawing/2014/main" id="{B04D1DFD-B46B-0CA7-3E96-943D614416E3}"/>
              </a:ext>
            </a:extLst>
          </p:cNvPr>
          <p:cNvSpPr>
            <a:spLocks noGrp="1"/>
          </p:cNvSpPr>
          <p:nvPr>
            <p:ph type="body" sz="quarter" idx="13"/>
          </p:nvPr>
        </p:nvSpPr>
        <p:spPr>
          <a:xfrm>
            <a:off x="519113" y="1367647"/>
            <a:ext cx="6521450" cy="356838"/>
          </a:xfrm>
        </p:spPr>
        <p:txBody>
          <a:bodyPr/>
          <a:lstStyle/>
          <a:p>
            <a:r>
              <a:rPr lang="fr-FR" dirty="0"/>
              <a:t>BCD-94-HSV2-M-C2</a:t>
            </a:r>
          </a:p>
        </p:txBody>
      </p:sp>
    </p:spTree>
    <p:extLst>
      <p:ext uri="{BB962C8B-B14F-4D97-AF65-F5344CB8AC3E}">
        <p14:creationId xmlns:p14="http://schemas.microsoft.com/office/powerpoint/2010/main" val="2854270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58C2D04-95B1-6236-E7DD-562B0241D37D}"/>
              </a:ext>
            </a:extLst>
          </p:cNvPr>
          <p:cNvSpPr>
            <a:spLocks noGrp="1"/>
          </p:cNvSpPr>
          <p:nvPr>
            <p:ph idx="1"/>
          </p:nvPr>
        </p:nvSpPr>
        <p:spPr/>
        <p:txBody>
          <a:bodyPr/>
          <a:lstStyle/>
          <a:p>
            <a:pPr lvl="1"/>
            <a:r>
              <a:rPr lang="en-US" sz="1100" b="1" dirty="0"/>
              <a:t>12.6 Other adverse effects</a:t>
            </a:r>
          </a:p>
          <a:p>
            <a:pPr marL="0" indent="0">
              <a:buNone/>
            </a:pPr>
            <a:r>
              <a:rPr lang="en-US" b="0" dirty="0"/>
              <a:t>No available data.</a:t>
            </a:r>
          </a:p>
          <a:p>
            <a:pPr marL="0" indent="0">
              <a:buNone/>
            </a:pPr>
            <a:r>
              <a:rPr lang="en-US" b="0" dirty="0"/>
              <a:t>Additional ecological information</a:t>
            </a:r>
          </a:p>
          <a:p>
            <a:pPr marL="0" indent="0">
              <a:buNone/>
            </a:pPr>
            <a:r>
              <a:rPr lang="en-US" b="0" dirty="0"/>
              <a:t>Discharge into the environment must be avoided.</a:t>
            </a:r>
          </a:p>
          <a:p>
            <a:endParaRPr lang="en-US" b="0" dirty="0"/>
          </a:p>
          <a:p>
            <a:r>
              <a:rPr lang="en-US" sz="1200" dirty="0"/>
              <a:t>Section 13: Disposal considerations</a:t>
            </a:r>
          </a:p>
          <a:p>
            <a:endParaRPr lang="en-US" sz="1200" dirty="0"/>
          </a:p>
          <a:p>
            <a:pPr marL="0" indent="0">
              <a:buNone/>
            </a:pPr>
            <a:r>
              <a:rPr lang="en-US" b="0" dirty="0"/>
              <a:t>Waste treatment methods: </a:t>
            </a:r>
          </a:p>
          <a:p>
            <a:pPr marL="0" indent="0">
              <a:buNone/>
            </a:pPr>
            <a:r>
              <a:rPr lang="en-US" b="0" dirty="0"/>
              <a:t>The generation of waste should be avoided or minimized wherever possible. Empty containers or liners may retain some product residues. This material and its container must be disposed of in according to approved disposal technique. Disposal of this product, its solutions or of any by-products, shall comply with the requirements of all applicable local, regional or national/federal regulations.</a:t>
            </a:r>
          </a:p>
          <a:p>
            <a:endParaRPr lang="en-US" b="0" dirty="0"/>
          </a:p>
          <a:p>
            <a:r>
              <a:rPr lang="en-US" sz="1200" dirty="0"/>
              <a:t>Section 14: Transport information </a:t>
            </a:r>
          </a:p>
          <a:p>
            <a:endParaRPr lang="en-US" sz="1200" dirty="0"/>
          </a:p>
          <a:p>
            <a:pPr lvl="1"/>
            <a:r>
              <a:rPr lang="en-US" sz="1100" b="1" dirty="0"/>
              <a:t>14.1 IATA / ADR / DOT-US / IMDG: </a:t>
            </a:r>
          </a:p>
          <a:p>
            <a:pPr marL="0" indent="0">
              <a:buNone/>
            </a:pPr>
            <a:r>
              <a:rPr lang="en-US" b="0" dirty="0"/>
              <a:t>Not classified as dangerous in the meaning of transport regulations.</a:t>
            </a:r>
          </a:p>
          <a:p>
            <a:pPr lvl="1"/>
            <a:r>
              <a:rPr lang="en-US" sz="1100" b="1" dirty="0"/>
              <a:t>14.2 UN Number: </a:t>
            </a:r>
          </a:p>
          <a:p>
            <a:pPr marL="0" indent="0">
              <a:buNone/>
            </a:pPr>
            <a:r>
              <a:rPr lang="en-US" b="0" dirty="0"/>
              <a:t>Not applicable</a:t>
            </a:r>
          </a:p>
          <a:p>
            <a:pPr marL="0" indent="0">
              <a:buNone/>
            </a:pPr>
            <a:r>
              <a:rPr lang="en-US" b="0" dirty="0"/>
              <a:t>UN proper shipping name: Not applicable</a:t>
            </a:r>
          </a:p>
          <a:p>
            <a:pPr lvl="1"/>
            <a:r>
              <a:rPr lang="en-US" sz="1100" b="1" dirty="0"/>
              <a:t>14.3 Transport hazard class: </a:t>
            </a:r>
          </a:p>
          <a:p>
            <a:pPr marL="0" indent="0">
              <a:buNone/>
            </a:pPr>
            <a:r>
              <a:rPr lang="en-US" b="0" dirty="0"/>
              <a:t>Not applicable</a:t>
            </a:r>
          </a:p>
          <a:p>
            <a:pPr lvl="1"/>
            <a:r>
              <a:rPr lang="en-US" sz="1100" b="1" dirty="0"/>
              <a:t>14.4 Packing group: </a:t>
            </a:r>
          </a:p>
          <a:p>
            <a:pPr marL="0" indent="0">
              <a:buNone/>
            </a:pPr>
            <a:r>
              <a:rPr lang="en-US" b="0" dirty="0"/>
              <a:t>Not applicable</a:t>
            </a:r>
          </a:p>
          <a:p>
            <a:pPr lvl="1"/>
            <a:r>
              <a:rPr lang="en-US" sz="1100" b="1" dirty="0"/>
              <a:t>14.5 Environmental Hazards: </a:t>
            </a:r>
          </a:p>
          <a:p>
            <a:pPr marL="0" indent="0">
              <a:buNone/>
            </a:pPr>
            <a:r>
              <a:rPr lang="en-US" b="0" dirty="0"/>
              <a:t>No</a:t>
            </a:r>
          </a:p>
          <a:p>
            <a:pPr lvl="1"/>
            <a:r>
              <a:rPr lang="en-US" sz="1100" b="1" dirty="0"/>
              <a:t>14.6 Special precautions for user: </a:t>
            </a:r>
          </a:p>
          <a:p>
            <a:pPr marL="0" indent="0">
              <a:buNone/>
            </a:pPr>
            <a:r>
              <a:rPr lang="en-US" b="0" dirty="0"/>
              <a:t>No</a:t>
            </a:r>
          </a:p>
          <a:p>
            <a:endParaRPr lang="fr-FR" dirty="0"/>
          </a:p>
        </p:txBody>
      </p:sp>
      <p:sp>
        <p:nvSpPr>
          <p:cNvPr id="5" name="Espace réservé du contenu 4">
            <a:extLst>
              <a:ext uri="{FF2B5EF4-FFF2-40B4-BE49-F238E27FC236}">
                <a16:creationId xmlns:a16="http://schemas.microsoft.com/office/drawing/2014/main" id="{5002A84C-33E2-DA69-3FE4-455883E4D527}"/>
              </a:ext>
            </a:extLst>
          </p:cNvPr>
          <p:cNvSpPr>
            <a:spLocks noGrp="1"/>
          </p:cNvSpPr>
          <p:nvPr>
            <p:ph idx="14"/>
          </p:nvPr>
        </p:nvSpPr>
        <p:spPr/>
        <p:txBody>
          <a:bodyPr/>
          <a:lstStyle/>
          <a:p>
            <a:pPr lvl="1"/>
            <a:r>
              <a:rPr lang="en-US" sz="1100" b="1" dirty="0"/>
              <a:t>14.7 Transport in bulk according to Annex II of the MARPOL Convention 73/78 and the IBC Code: </a:t>
            </a:r>
          </a:p>
          <a:p>
            <a:pPr marL="0" indent="0">
              <a:buNone/>
            </a:pPr>
            <a:r>
              <a:rPr lang="en-US" b="0" dirty="0"/>
              <a:t>Not relevant</a:t>
            </a:r>
          </a:p>
          <a:p>
            <a:endParaRPr lang="en-US" b="0" dirty="0"/>
          </a:p>
          <a:p>
            <a:r>
              <a:rPr lang="en-US" sz="1200" dirty="0"/>
              <a:t>Section 15: Regulatory information </a:t>
            </a:r>
          </a:p>
          <a:p>
            <a:pPr lvl="1"/>
            <a:r>
              <a:rPr lang="en-US" sz="1100" b="1" dirty="0"/>
              <a:t>15.1 Safety, health and environmental regulations/legislation specific for the substance or mixture</a:t>
            </a:r>
          </a:p>
          <a:p>
            <a:pPr marL="0" indent="0">
              <a:buNone/>
            </a:pPr>
            <a:r>
              <a:rPr lang="en-US" b="0" dirty="0"/>
              <a:t>Substances of Very High Concern: None</a:t>
            </a:r>
          </a:p>
          <a:p>
            <a:pPr marL="0" indent="0">
              <a:buNone/>
            </a:pPr>
            <a:r>
              <a:rPr lang="en-US" b="0" dirty="0"/>
              <a:t>Restricted substances under EC 1907/2006 Annex XVII: None</a:t>
            </a:r>
          </a:p>
          <a:p>
            <a:pPr marL="0" indent="0">
              <a:buNone/>
            </a:pPr>
            <a:r>
              <a:rPr lang="en-US" b="0" dirty="0"/>
              <a:t>Substances listed under Annex I of Regulation (EC) No 689/2008: None</a:t>
            </a:r>
          </a:p>
          <a:p>
            <a:pPr marL="0" indent="0">
              <a:buNone/>
            </a:pPr>
            <a:r>
              <a:rPr lang="en-US" b="0" dirty="0"/>
              <a:t>Restricted substances under Annex V of Regulations (EC) N° 689/2008: None</a:t>
            </a:r>
          </a:p>
          <a:p>
            <a:pPr marL="0" indent="0">
              <a:buNone/>
            </a:pPr>
            <a:r>
              <a:rPr lang="en-US" b="0" dirty="0"/>
              <a:t>Substances under Regulation (EC) N° 850/2004 of the European Parliament and of the Council of 29 April 2004 on persistent organic pollutants and amending Directive 79/117/EEC: None</a:t>
            </a:r>
          </a:p>
          <a:p>
            <a:pPr lvl="1"/>
            <a:r>
              <a:rPr lang="en-US" sz="1100" b="1" dirty="0"/>
              <a:t>15.2 Chemical safety assessment:</a:t>
            </a:r>
          </a:p>
          <a:p>
            <a:pPr marL="0" indent="0">
              <a:buNone/>
            </a:pPr>
            <a:r>
              <a:rPr lang="en-US" b="0" dirty="0"/>
              <a:t>No chemical safety assessment has been carried out</a:t>
            </a:r>
          </a:p>
          <a:p>
            <a:endParaRPr lang="en-US" b="0" dirty="0"/>
          </a:p>
          <a:p>
            <a:r>
              <a:rPr lang="en-US" sz="1200" dirty="0"/>
              <a:t>Section 16: Other information</a:t>
            </a:r>
          </a:p>
          <a:p>
            <a:r>
              <a:rPr lang="en-US" b="0" dirty="0"/>
              <a:t>Last modification: </a:t>
            </a:r>
            <a:r>
              <a:rPr lang="en-US" b="0"/>
              <a:t>May 2023</a:t>
            </a:r>
            <a:endParaRPr lang="en-US" b="0" dirty="0"/>
          </a:p>
          <a:p>
            <a:r>
              <a:rPr lang="en-US" b="0" dirty="0"/>
              <a:t>The information in this document is believed to be correct but does not purport to be all inclusive and shall be used only as a guide. The information in this document is based on the present state of our knowledge and is applicable to the product with regard to appropriate safety precautions. It does not represent any guarantee of the properties of the product. B Cell Design and its Affiliates shall not be held liable for any damage resulting from handling or from contact with the described product. </a:t>
            </a:r>
          </a:p>
          <a:p>
            <a:endParaRPr lang="en-US" b="0" dirty="0"/>
          </a:p>
          <a:p>
            <a:endParaRPr lang="fr-FR" dirty="0"/>
          </a:p>
        </p:txBody>
      </p:sp>
      <p:sp>
        <p:nvSpPr>
          <p:cNvPr id="6" name="Titre 3">
            <a:extLst>
              <a:ext uri="{FF2B5EF4-FFF2-40B4-BE49-F238E27FC236}">
                <a16:creationId xmlns:a16="http://schemas.microsoft.com/office/drawing/2014/main" id="{7547E34D-AD90-5340-BCC5-7678714B4CC9}"/>
              </a:ext>
            </a:extLst>
          </p:cNvPr>
          <p:cNvSpPr>
            <a:spLocks noGrp="1"/>
          </p:cNvSpPr>
          <p:nvPr>
            <p:ph type="title"/>
          </p:nvPr>
        </p:nvSpPr>
        <p:spPr>
          <a:xfrm>
            <a:off x="1155213" y="441843"/>
            <a:ext cx="5671471" cy="489907"/>
          </a:xfrm>
        </p:spPr>
        <p:txBody>
          <a:bodyPr/>
          <a:lstStyle/>
          <a:p>
            <a:r>
              <a:rPr lang="en-US"/>
              <a:t>Purified form of human Fc IgM anti-HSV2 clone L7C1</a:t>
            </a:r>
            <a:endParaRPr lang="fr-FR" dirty="0"/>
          </a:p>
        </p:txBody>
      </p:sp>
      <p:sp>
        <p:nvSpPr>
          <p:cNvPr id="7" name="Espace réservé du texte 2">
            <a:extLst>
              <a:ext uri="{FF2B5EF4-FFF2-40B4-BE49-F238E27FC236}">
                <a16:creationId xmlns:a16="http://schemas.microsoft.com/office/drawing/2014/main" id="{4B28AABB-1C3A-05A7-9DBF-393D60DA81CB}"/>
              </a:ext>
            </a:extLst>
          </p:cNvPr>
          <p:cNvSpPr>
            <a:spLocks noGrp="1"/>
          </p:cNvSpPr>
          <p:nvPr>
            <p:ph type="body" sz="quarter" idx="13"/>
          </p:nvPr>
        </p:nvSpPr>
        <p:spPr>
          <a:xfrm>
            <a:off x="519113" y="1367647"/>
            <a:ext cx="6521450" cy="356838"/>
          </a:xfrm>
        </p:spPr>
        <p:txBody>
          <a:bodyPr/>
          <a:lstStyle/>
          <a:p>
            <a:r>
              <a:rPr lang="fr-FR"/>
              <a:t>BCD-94-HSV2-M-C2</a:t>
            </a:r>
            <a:endParaRPr lang="fr-FR" dirty="0"/>
          </a:p>
        </p:txBody>
      </p:sp>
    </p:spTree>
    <p:extLst>
      <p:ext uri="{BB962C8B-B14F-4D97-AF65-F5344CB8AC3E}">
        <p14:creationId xmlns:p14="http://schemas.microsoft.com/office/powerpoint/2010/main" val="2153408025"/>
      </p:ext>
    </p:extLst>
  </p:cSld>
  <p:clrMapOvr>
    <a:masterClrMapping/>
  </p:clrMapOvr>
</p:sld>
</file>

<file path=ppt/theme/theme1.xml><?xml version="1.0" encoding="utf-8"?>
<a:theme xmlns:a="http://schemas.openxmlformats.org/drawingml/2006/main" name="Thème Office">
  <a:themeElements>
    <a:clrScheme name="Bcell Design">
      <a:dk1>
        <a:srgbClr val="161B56"/>
      </a:dk1>
      <a:lt1>
        <a:srgbClr val="FFFFFF"/>
      </a:lt1>
      <a:dk2>
        <a:srgbClr val="151C56"/>
      </a:dk2>
      <a:lt2>
        <a:srgbClr val="9C9C9C"/>
      </a:lt2>
      <a:accent1>
        <a:srgbClr val="00A8A3"/>
      </a:accent1>
      <a:accent2>
        <a:srgbClr val="4B318A"/>
      </a:accent2>
      <a:accent3>
        <a:srgbClr val="FABB41"/>
      </a:accent3>
      <a:accent4>
        <a:srgbClr val="9C9C9C"/>
      </a:accent4>
      <a:accent5>
        <a:srgbClr val="07A8A3"/>
      </a:accent5>
      <a:accent6>
        <a:srgbClr val="DBDCE6"/>
      </a:accent6>
      <a:hlink>
        <a:srgbClr val="171B56"/>
      </a:hlink>
      <a:folHlink>
        <a:srgbClr val="00A9A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209363c-5b1f-4252-8f56-7b459bc04924" xsi:nil="true"/>
    <lcf76f155ced4ddcb4097134ff3c332f xmlns="a42028dd-4820-40df-9608-a3dbb48ae6cc">
      <Terms xmlns="http://schemas.microsoft.com/office/infopath/2007/PartnerControls"/>
    </lcf76f155ced4ddcb4097134ff3c332f>
    <Lien xmlns="a42028dd-4820-40df-9608-a3dbb48ae6cc">
      <Url xsi:nil="true"/>
      <Description xsi:nil="true"/>
    </Lie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3CED04179BE90448C1AD12412036E5B" ma:contentTypeVersion="15" ma:contentTypeDescription="Crée un document." ma:contentTypeScope="" ma:versionID="10014cf65bd5915553c0a3d4053c2bc4">
  <xsd:schema xmlns:xsd="http://www.w3.org/2001/XMLSchema" xmlns:xs="http://www.w3.org/2001/XMLSchema" xmlns:p="http://schemas.microsoft.com/office/2006/metadata/properties" xmlns:ns2="a42028dd-4820-40df-9608-a3dbb48ae6cc" xmlns:ns3="3209363c-5b1f-4252-8f56-7b459bc04924" targetNamespace="http://schemas.microsoft.com/office/2006/metadata/properties" ma:root="true" ma:fieldsID="440d5ac897aa7136ec1038a216f8b833" ns2:_="" ns3:_="">
    <xsd:import namespace="a42028dd-4820-40df-9608-a3dbb48ae6cc"/>
    <xsd:import namespace="3209363c-5b1f-4252-8f56-7b459bc0492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Li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2028dd-4820-40df-9608-a3dbb48ae6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Balises d’images" ma:readOnly="false" ma:fieldId="{5cf76f15-5ced-4ddc-b409-7134ff3c332f}" ma:taxonomyMulti="true" ma:sspId="41cdf946-04b1-4522-8812-333df5e8bd49"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Lien" ma:index="22" nillable="true" ma:displayName="Lien" ma:format="Hyperlink" ma:internalName="Lien">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209363c-5b1f-4252-8f56-7b459bc04924" elementFormDefault="qualified">
    <xsd:import namespace="http://schemas.microsoft.com/office/2006/documentManagement/types"/>
    <xsd:import namespace="http://schemas.microsoft.com/office/infopath/2007/PartnerControls"/>
    <xsd:element name="SharedWithUsers" ma:index="14"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Partagé avec détails" ma:internalName="SharedWithDetails" ma:readOnly="true">
      <xsd:simpleType>
        <xsd:restriction base="dms:Note">
          <xsd:maxLength value="255"/>
        </xsd:restriction>
      </xsd:simpleType>
    </xsd:element>
    <xsd:element name="TaxCatchAll" ma:index="18" nillable="true" ma:displayName="Taxonomy Catch All Column" ma:hidden="true" ma:list="{5006a8d8-b9df-4a83-90cb-051551816766}" ma:internalName="TaxCatchAll" ma:showField="CatchAllData" ma:web="3209363c-5b1f-4252-8f56-7b459bc0492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A1F5ED-0814-4608-95F2-D82CF959361C}">
  <ds:schemaRefs>
    <ds:schemaRef ds:uri="http://purl.org/dc/terms/"/>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http://purl.org/dc/dcmitype/"/>
    <ds:schemaRef ds:uri="3209363c-5b1f-4252-8f56-7b459bc04924"/>
    <ds:schemaRef ds:uri="a42028dd-4820-40df-9608-a3dbb48ae6cc"/>
    <ds:schemaRef ds:uri="http://www.w3.org/XML/1998/namespace"/>
  </ds:schemaRefs>
</ds:datastoreItem>
</file>

<file path=customXml/itemProps2.xml><?xml version="1.0" encoding="utf-8"?>
<ds:datastoreItem xmlns:ds="http://schemas.openxmlformats.org/officeDocument/2006/customXml" ds:itemID="{31A6829A-3D9D-4020-ACA4-0DDEB0C071B3}">
  <ds:schemaRefs>
    <ds:schemaRef ds:uri="http://schemas.microsoft.com/sharepoint/v3/contenttype/forms"/>
  </ds:schemaRefs>
</ds:datastoreItem>
</file>

<file path=customXml/itemProps3.xml><?xml version="1.0" encoding="utf-8"?>
<ds:datastoreItem xmlns:ds="http://schemas.openxmlformats.org/officeDocument/2006/customXml" ds:itemID="{42C1D953-3BFC-4402-A3CA-73FFC3E2B1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2028dd-4820-40df-9608-a3dbb48ae6cc"/>
    <ds:schemaRef ds:uri="3209363c-5b1f-4252-8f56-7b459bc049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1277</TotalTime>
  <Words>1393</Words>
  <Application>Microsoft Office PowerPoint</Application>
  <PresentationFormat>Personnalisé</PresentationFormat>
  <Paragraphs>187</Paragraphs>
  <Slides>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vt:i4>
      </vt:variant>
    </vt:vector>
  </HeadingPairs>
  <TitlesOfParts>
    <vt:vector size="8" baseType="lpstr">
      <vt:lpstr>Arial</vt:lpstr>
      <vt:lpstr>Arial-BoldItalicMT</vt:lpstr>
      <vt:lpstr>Calibri</vt:lpstr>
      <vt:lpstr>Thème Office</vt:lpstr>
      <vt:lpstr>Purified form of human Fc IgM anti-HSV2 clone L7C1</vt:lpstr>
      <vt:lpstr>Purified form of human Fc IgM anti-HSV2 clone L7C1</vt:lpstr>
      <vt:lpstr>Purified form of human Fc IgM anti-HSV2 clone L7C1</vt:lpstr>
      <vt:lpstr>Purified form of human Fc IgM anti-HSV2 clone L7C1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Céline HOLLINGER</dc:creator>
  <cp:lastModifiedBy>Marion Boutry</cp:lastModifiedBy>
  <cp:revision>16</cp:revision>
  <dcterms:created xsi:type="dcterms:W3CDTF">2022-06-12T20:24:09Z</dcterms:created>
  <dcterms:modified xsi:type="dcterms:W3CDTF">2024-06-03T09:25:45Z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0x01010093CED04179BE90448C1AD12412036E5B</vt:lpwstr>
  </property>
  <property fmtid="{D5CDD505-2E9C-101B-9397-08002B2CF9AE}" pid="3" name="MediaServiceImageTags">
    <vt:lpwstr/>
  </property>
</Properties>
</file>